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sldIdLst>
    <p:sldId id="256" r:id="rId2"/>
    <p:sldId id="279" r:id="rId3"/>
    <p:sldId id="281" r:id="rId4"/>
    <p:sldId id="257" r:id="rId5"/>
    <p:sldId id="282" r:id="rId6"/>
    <p:sldId id="284" r:id="rId7"/>
    <p:sldId id="285" r:id="rId8"/>
    <p:sldId id="286" r:id="rId9"/>
    <p:sldId id="287" r:id="rId10"/>
    <p:sldId id="288" r:id="rId11"/>
    <p:sldId id="289" r:id="rId12"/>
    <p:sldId id="290" r:id="rId13"/>
    <p:sldId id="291" r:id="rId14"/>
    <p:sldId id="283" r:id="rId15"/>
    <p:sldId id="258" r:id="rId16"/>
    <p:sldId id="280" r:id="rId17"/>
    <p:sldId id="259" r:id="rId18"/>
    <p:sldId id="260" r:id="rId19"/>
    <p:sldId id="261" r:id="rId20"/>
    <p:sldId id="273" r:id="rId21"/>
    <p:sldId id="262" r:id="rId22"/>
    <p:sldId id="263" r:id="rId23"/>
    <p:sldId id="264" r:id="rId24"/>
    <p:sldId id="270" r:id="rId25"/>
    <p:sldId id="271" r:id="rId26"/>
    <p:sldId id="265" r:id="rId27"/>
    <p:sldId id="274" r:id="rId28"/>
    <p:sldId id="275" r:id="rId29"/>
    <p:sldId id="276" r:id="rId30"/>
    <p:sldId id="277" r:id="rId31"/>
    <p:sldId id="278" r:id="rId32"/>
    <p:sldId id="266" r:id="rId33"/>
    <p:sldId id="267" r:id="rId34"/>
    <p:sldId id="268" r:id="rId35"/>
    <p:sldId id="269"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03343-3586-4665-B178-1F84A3ED122D}" type="datetimeFigureOut">
              <a:rPr lang="ru-RU" smtClean="0"/>
              <a:t>15.09.2021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F5B10-E826-425D-B593-99EA62DE9ED1}" type="slidenum">
              <a:rPr lang="ru-RU" smtClean="0"/>
              <a:t>‹#›</a:t>
            </a:fld>
            <a:endParaRPr lang="ru-RU"/>
          </a:p>
        </p:txBody>
      </p:sp>
    </p:spTree>
    <p:extLst>
      <p:ext uri="{BB962C8B-B14F-4D97-AF65-F5344CB8AC3E}">
        <p14:creationId xmlns:p14="http://schemas.microsoft.com/office/powerpoint/2010/main" val="81195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4F5B10-E826-425D-B593-99EA62DE9ED1}" type="slidenum">
              <a:rPr lang="ru-RU" smtClean="0"/>
              <a:t>1</a:t>
            </a:fld>
            <a:endParaRPr lang="ru-RU"/>
          </a:p>
        </p:txBody>
      </p:sp>
    </p:spTree>
    <p:extLst>
      <p:ext uri="{BB962C8B-B14F-4D97-AF65-F5344CB8AC3E}">
        <p14:creationId xmlns:p14="http://schemas.microsoft.com/office/powerpoint/2010/main" val="3797357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E2004C1-267A-45B8-A901-F4B92CDC712C}" type="datetimeFigureOut">
              <a:rPr lang="ru-RU" smtClean="0"/>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173681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2004C1-267A-45B8-A901-F4B92CDC712C}" type="datetimeFigureOut">
              <a:rPr lang="ru-RU" smtClean="0"/>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425943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2004C1-267A-45B8-A901-F4B92CDC712C}" type="datetimeFigureOut">
              <a:rPr lang="ru-RU" smtClean="0"/>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256466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2004C1-267A-45B8-A901-F4B92CDC712C}" type="datetimeFigureOut">
              <a:rPr lang="ru-RU" smtClean="0"/>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208A94-C11B-4E86-99ED-24144DA8064F}"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4224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2004C1-267A-45B8-A901-F4B92CDC712C}" type="datetimeFigureOut">
              <a:rPr lang="ru-RU" smtClean="0"/>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371804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E2004C1-267A-45B8-A901-F4B92CDC712C}" type="datetimeFigureOut">
              <a:rPr lang="ru-RU" smtClean="0"/>
              <a:t>15.09.2021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1527482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E2004C1-267A-45B8-A901-F4B92CDC712C}" type="datetimeFigureOut">
              <a:rPr lang="ru-RU" smtClean="0"/>
              <a:t>15.09.2021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68424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2004C1-267A-45B8-A901-F4B92CDC712C}" type="datetimeFigureOut">
              <a:rPr lang="ru-RU" smtClean="0"/>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1203015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2004C1-267A-45B8-A901-F4B92CDC712C}" type="datetimeFigureOut">
              <a:rPr lang="ru-RU" smtClean="0"/>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363973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2004C1-267A-45B8-A901-F4B92CDC712C}" type="datetimeFigureOut">
              <a:rPr lang="ru-RU" smtClean="0"/>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76862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E2004C1-267A-45B8-A901-F4B92CDC712C}" type="datetimeFigureOut">
              <a:rPr lang="ru-RU" smtClean="0"/>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420269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E2004C1-267A-45B8-A901-F4B92CDC712C}" type="datetimeFigureOut">
              <a:rPr lang="ru-RU" smtClean="0"/>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264865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E2004C1-267A-45B8-A901-F4B92CDC712C}" type="datetimeFigureOut">
              <a:rPr lang="ru-RU" smtClean="0"/>
              <a:t>15.09.2021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211295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E2004C1-267A-45B8-A901-F4B92CDC712C}" type="datetimeFigureOut">
              <a:rPr lang="ru-RU" smtClean="0"/>
              <a:t>15.09.2021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353555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E2004C1-267A-45B8-A901-F4B92CDC712C}" type="datetimeFigureOut">
              <a:rPr lang="ru-RU" smtClean="0"/>
              <a:t>15.09.2021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167680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2004C1-267A-45B8-A901-F4B92CDC712C}" type="datetimeFigureOut">
              <a:rPr lang="ru-RU" smtClean="0"/>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93822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2004C1-267A-45B8-A901-F4B92CDC712C}" type="datetimeFigureOut">
              <a:rPr lang="ru-RU" smtClean="0"/>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208A94-C11B-4E86-99ED-24144DA8064F}" type="slidenum">
              <a:rPr lang="ru-RU" smtClean="0"/>
              <a:t>‹#›</a:t>
            </a:fld>
            <a:endParaRPr lang="ru-RU"/>
          </a:p>
        </p:txBody>
      </p:sp>
    </p:spTree>
    <p:extLst>
      <p:ext uri="{BB962C8B-B14F-4D97-AF65-F5344CB8AC3E}">
        <p14:creationId xmlns:p14="http://schemas.microsoft.com/office/powerpoint/2010/main" val="262809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E2004C1-267A-45B8-A901-F4B92CDC712C}" type="datetimeFigureOut">
              <a:rPr lang="ru-RU" smtClean="0"/>
              <a:t>15.09.2021</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9208A94-C11B-4E86-99ED-24144DA8064F}" type="slidenum">
              <a:rPr lang="ru-RU" smtClean="0"/>
              <a:t>‹#›</a:t>
            </a:fld>
            <a:endParaRPr lang="ru-RU"/>
          </a:p>
        </p:txBody>
      </p:sp>
    </p:spTree>
    <p:extLst>
      <p:ext uri="{BB962C8B-B14F-4D97-AF65-F5344CB8AC3E}">
        <p14:creationId xmlns:p14="http://schemas.microsoft.com/office/powerpoint/2010/main" val="38302595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foxford.ru/wiki/biologiya/mehanizm-immuniteta" TargetMode="External"/><Relationship Id="rId2" Type="http://schemas.openxmlformats.org/officeDocument/2006/relationships/hyperlink" Target="https://ppt-online.org/27914" TargetMode="External"/><Relationship Id="rId1" Type="http://schemas.openxmlformats.org/officeDocument/2006/relationships/slideLayout" Target="../slideLayouts/slideLayout2.xml"/><Relationship Id="rId4" Type="http://schemas.openxmlformats.org/officeDocument/2006/relationships/hyperlink" Target="https://studopedia.info/5-97086.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51011" y="3886200"/>
            <a:ext cx="8847715" cy="2279073"/>
          </a:xfrm>
        </p:spPr>
        <p:txBody>
          <a:bodyPr>
            <a:normAutofit/>
          </a:bodyPr>
          <a:lstStyle/>
          <a:p>
            <a:r>
              <a:rPr lang="" b="1" dirty="0" smtClean="0">
                <a:solidFill>
                  <a:schemeClr val="tx1"/>
                </a:solidFill>
                <a:latin typeface="Times New Roman" panose="02020603050405020304" pitchFamily="18" charset="0"/>
                <a:cs typeface="Times New Roman" panose="02020603050405020304" pitchFamily="18" charset="0"/>
              </a:rPr>
              <a:t>11-Дәріс </a:t>
            </a:r>
          </a:p>
          <a:p>
            <a:r>
              <a:rPr lang="kk-KZ" dirty="0" smtClean="0">
                <a:solidFill>
                  <a:schemeClr val="tx1"/>
                </a:solidFill>
                <a:latin typeface="Times New Roman" panose="02020603050405020304" pitchFamily="18" charset="0"/>
                <a:cs typeface="Times New Roman" panose="02020603050405020304" pitchFamily="18" charset="0"/>
              </a:rPr>
              <a:t>Гуморальды </a:t>
            </a:r>
            <a:r>
              <a:rPr lang="kk-KZ" dirty="0">
                <a:solidFill>
                  <a:schemeClr val="tx1"/>
                </a:solidFill>
                <a:latin typeface="Times New Roman" panose="02020603050405020304" pitchFamily="18" charset="0"/>
                <a:cs typeface="Times New Roman" panose="02020603050405020304" pitchFamily="18" charset="0"/>
              </a:rPr>
              <a:t>және жасушалық иммунитет</a:t>
            </a:r>
            <a:endParaRPr lang="" b="1" dirty="0" smtClean="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49755" y="105407"/>
            <a:ext cx="3468925" cy="3493311"/>
          </a:xfrm>
          <a:prstGeom prst="rect">
            <a:avLst/>
          </a:prstGeom>
        </p:spPr>
      </p:pic>
      <p:pic>
        <p:nvPicPr>
          <p:cNvPr id="5" name="Рисунок 4"/>
          <p:cNvPicPr>
            <a:picLocks noChangeAspect="1"/>
          </p:cNvPicPr>
          <p:nvPr/>
        </p:nvPicPr>
        <p:blipFill>
          <a:blip r:embed="rId4"/>
          <a:stretch>
            <a:fillRect/>
          </a:stretch>
        </p:blipFill>
        <p:spPr>
          <a:xfrm>
            <a:off x="8347645" y="67820"/>
            <a:ext cx="3511846" cy="3530898"/>
          </a:xfrm>
          <a:prstGeom prst="rect">
            <a:avLst/>
          </a:prstGeom>
        </p:spPr>
      </p:pic>
    </p:spTree>
    <p:extLst>
      <p:ext uri="{BB962C8B-B14F-4D97-AF65-F5344CB8AC3E}">
        <p14:creationId xmlns:p14="http://schemas.microsoft.com/office/powerpoint/2010/main" val="272734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22070" y="653143"/>
            <a:ext cx="6844936" cy="6204857"/>
          </a:xfrm>
          <a:prstGeom prst="rect">
            <a:avLst/>
          </a:prstGeom>
        </p:spPr>
        <p:txBody>
          <a:bodyPr>
            <a:noAutofit/>
          </a:bodyPr>
          <a:lstStyle/>
          <a:p>
            <a:pPr>
              <a:buFont typeface="Wingdings" pitchFamily="2" charset="2"/>
              <a:buChar char="Ø"/>
            </a:pPr>
            <a:r>
              <a:rPr lang="kk-KZ" sz="2000" dirty="0" smtClean="0">
                <a:latin typeface="Times New Roman" pitchFamily="18" charset="0"/>
                <a:cs typeface="Times New Roman" pitchFamily="18" charset="0"/>
              </a:rPr>
              <a:t>Инфекция қанға түскенде фагоциттерге көмекке лимфоциттер келеді де оның 3 түрі қанға түседі:</a:t>
            </a:r>
          </a:p>
          <a:p>
            <a:pPr>
              <a:buFont typeface="Wingdings" pitchFamily="2" charset="2"/>
              <a:buChar char="v"/>
            </a:pPr>
            <a:r>
              <a:rPr lang="ru-RU" sz="2000" dirty="0" err="1" smtClean="0">
                <a:latin typeface="Times New Roman" pitchFamily="18" charset="0"/>
                <a:cs typeface="Times New Roman" pitchFamily="18" charset="0"/>
              </a:rPr>
              <a:t>антигендерді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танушы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басқа лимфоциттерге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бөтен заттардың енуі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туралы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хабарлайтын</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Т-хелперлер</a:t>
            </a:r>
            <a:r>
              <a:rPr lang="ru-RU" sz="2000" i="1" dirty="0" smtClean="0">
                <a:latin typeface="Times New Roman" pitchFamily="18" charset="0"/>
                <a:cs typeface="Times New Roman" pitchFamily="18" charset="0"/>
              </a:rPr>
              <a:t>; </a:t>
            </a:r>
          </a:p>
          <a:p>
            <a:pPr>
              <a:buFont typeface="Wingdings" pitchFamily="2" charset="2"/>
              <a:buChar char="v"/>
            </a:pPr>
            <a:r>
              <a:rPr lang="ru-RU" sz="2000" i="1" dirty="0" err="1" smtClean="0">
                <a:latin typeface="Times New Roman" pitchFamily="18" charset="0"/>
                <a:cs typeface="Times New Roman" pitchFamily="18" charset="0"/>
              </a:rPr>
              <a:t>Т-киллерлер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немесе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цитотоксикалық</a:t>
            </a:r>
            <a:r>
              <a:rPr lang="ru-RU"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 </a:t>
            </a:r>
            <a:r>
              <a:rPr lang="kk-KZ" sz="2000" i="1" dirty="0" smtClean="0">
                <a:latin typeface="Times New Roman" pitchFamily="18" charset="0"/>
                <a:cs typeface="Times New Roman" pitchFamily="18" charset="0"/>
              </a:rPr>
              <a:t>Т-</a:t>
            </a:r>
            <a:r>
              <a:rPr lang="ru-RU" sz="2000" i="1" dirty="0" err="1" smtClean="0">
                <a:latin typeface="Times New Roman" pitchFamily="18" charset="0"/>
                <a:cs typeface="Times New Roman" pitchFamily="18" charset="0"/>
              </a:rPr>
              <a:t>лимфоциттер</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лизис </a:t>
            </a:r>
            <a:r>
              <a:rPr lang="ru-RU" sz="2000" dirty="0" err="1" smtClean="0">
                <a:latin typeface="Times New Roman" pitchFamily="18" charset="0"/>
                <a:cs typeface="Times New Roman" pitchFamily="18" charset="0"/>
              </a:rPr>
              <a:t>арқылы белгілі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антигендерді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арқылы микроорганизмдерді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еріту</a:t>
            </a:r>
            <a:r>
              <a:rPr lang="ru-RU" sz="2000" dirty="0" smtClean="0">
                <a:latin typeface="Times New Roman" pitchFamily="18" charset="0"/>
                <a:cs typeface="Times New Roman" pitchFamily="18" charset="0"/>
              </a:rPr>
              <a:t>; </a:t>
            </a:r>
          </a:p>
          <a:p>
            <a:pPr>
              <a:buFont typeface="Wingdings" pitchFamily="2" charset="2"/>
              <a:buChar char="v"/>
            </a:pPr>
            <a:r>
              <a:rPr lang="ru-RU" sz="2000" dirty="0" smtClean="0">
                <a:latin typeface="Times New Roman" pitchFamily="18" charset="0"/>
                <a:cs typeface="Times New Roman" pitchFamily="18" charset="0"/>
              </a:rPr>
              <a:t>антиген </a:t>
            </a:r>
            <a:r>
              <a:rPr lang="ru-RU" sz="2000" dirty="0" err="1" smtClean="0">
                <a:latin typeface="Times New Roman" pitchFamily="18" charset="0"/>
                <a:cs typeface="Times New Roman" pitchFamily="18" charset="0"/>
              </a:rPr>
              <a:t>әрекеті тоқтатылған жағдайда жауап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реакциясын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тоқтататын </a:t>
            </a:r>
            <a:r>
              <a:rPr lang="ru-RU" sz="2000" i="1" dirty="0" err="1" smtClean="0">
                <a:latin typeface="Times New Roman" pitchFamily="18" charset="0"/>
                <a:cs typeface="Times New Roman" pitchFamily="18" charset="0"/>
              </a:rPr>
              <a:t>Т-супрессорлар</a:t>
            </a:r>
            <a:r>
              <a:rPr lang="ru-RU" sz="2000" i="1" dirty="0" smtClean="0">
                <a:latin typeface="Times New Roman" pitchFamily="18" charset="0"/>
                <a:cs typeface="Times New Roman" pitchFamily="18" charset="0"/>
              </a:rPr>
              <a:t>.</a:t>
            </a:r>
            <a:endParaRPr lang="kk-KZ" sz="2000" dirty="0" smtClean="0">
              <a:latin typeface="Times New Roman" pitchFamily="18" charset="0"/>
              <a:cs typeface="Times New Roman" pitchFamily="18" charset="0"/>
            </a:endParaRPr>
          </a:p>
          <a:p>
            <a:pPr>
              <a:buFont typeface="Wingdings" pitchFamily="2" charset="2"/>
              <a:buChar char="Ø"/>
            </a:pPr>
            <a:r>
              <a:rPr lang="kk-KZ" sz="2000" dirty="0" smtClean="0">
                <a:latin typeface="Times New Roman" pitchFamily="18" charset="0"/>
                <a:cs typeface="Times New Roman" pitchFamily="18" charset="0"/>
              </a:rPr>
              <a:t>Сонымен қатар, </a:t>
            </a:r>
            <a:r>
              <a:rPr lang="en-US" sz="2000" dirty="0" smtClean="0">
                <a:latin typeface="Times New Roman" pitchFamily="18" charset="0"/>
                <a:cs typeface="Times New Roman" pitchFamily="18" charset="0"/>
              </a:rPr>
              <a:t>NK-</a:t>
            </a:r>
            <a:r>
              <a:rPr lang="ru-RU" sz="2000" dirty="0" err="1" smtClean="0">
                <a:latin typeface="Times New Roman" pitchFamily="18" charset="0"/>
                <a:cs typeface="Times New Roman" pitchFamily="18" charset="0"/>
              </a:rPr>
              <a:t>лимфоциттер</a:t>
            </a:r>
            <a:r>
              <a:rPr lang="ru-RU" sz="2000" dirty="0" smtClean="0">
                <a:latin typeface="Times New Roman" pitchFamily="18" charset="0"/>
                <a:cs typeface="Times New Roman" pitchFamily="18" charset="0"/>
              </a:rPr>
              <a:t> бар. </a:t>
            </a:r>
            <a:r>
              <a:rPr lang="ru-RU" sz="2000" dirty="0" err="1" smtClean="0">
                <a:latin typeface="Times New Roman" pitchFamily="18" charset="0"/>
                <a:cs typeface="Times New Roman" pitchFamily="18" charset="0"/>
              </a:rPr>
              <a:t>Олардың әрекеттері Т-киллерлердің функцияларына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ұқсас, бірақ сыртқы антигендерге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емес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ішкі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антигендерге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бағытталған.</a:t>
            </a:r>
            <a:r>
              <a:rPr lang="ru-RU" sz="2000" dirty="0" smtClean="0">
                <a:latin typeface="Times New Roman" pitchFamily="18" charset="0"/>
                <a:cs typeface="Times New Roman" pitchFamily="18" charset="0"/>
              </a:rPr>
              <a:t> </a:t>
            </a:r>
          </a:p>
          <a:p>
            <a:pPr>
              <a:buFont typeface="Wingdings" pitchFamily="2" charset="2"/>
              <a:buChar char="Ø"/>
            </a:pPr>
            <a:r>
              <a:rPr lang="ru-RU" sz="2000" dirty="0" err="1" smtClean="0">
                <a:latin typeface="Times New Roman" pitchFamily="18" charset="0"/>
                <a:cs typeface="Times New Roman" pitchFamily="18" charset="0"/>
              </a:rPr>
              <a:t>Табиғи киллерлер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жасушалық мембранада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саңлауларды жасайтын</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перфорин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ақуызын </a:t>
            </a:r>
            <a:r>
              <a:rPr lang="ru-RU" sz="2000" dirty="0" err="1" smtClean="0">
                <a:latin typeface="Times New Roman" pitchFamily="18" charset="0"/>
                <a:cs typeface="Times New Roman" pitchFamily="18" charset="0"/>
              </a:rPr>
              <a:t>бөледі.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Түзілген саңлаулар арқылы клеткаға</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NK-</a:t>
            </a:r>
            <a:r>
              <a:rPr lang="ru-RU" sz="2000" dirty="0" err="1" smtClean="0">
                <a:latin typeface="Times New Roman" pitchFamily="18" charset="0"/>
                <a:cs typeface="Times New Roman" pitchFamily="18" charset="0"/>
              </a:rPr>
              <a:t>лимфоциттер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бөлетін </a:t>
            </a:r>
            <a:r>
              <a:rPr lang="ru-RU" sz="2000" i="1" dirty="0" smtClean="0">
                <a:latin typeface="Times New Roman" pitchFamily="18" charset="0"/>
                <a:cs typeface="Times New Roman" pitchFamily="18" charset="0"/>
              </a:rPr>
              <a:t>протеаза </a:t>
            </a:r>
            <a:r>
              <a:rPr lang="ru-RU" sz="2000" i="1" dirty="0" err="1" smtClean="0">
                <a:latin typeface="Times New Roman" pitchFamily="18" charset="0"/>
                <a:cs typeface="Times New Roman" pitchFamily="18" charset="0"/>
              </a:rPr>
              <a:t>ферменті</a:t>
            </a:r>
            <a:r>
              <a:rPr lang="ru-RU" sz="2000" i="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түседі</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ферменттер</a:t>
            </a:r>
            <a:r>
              <a:rPr lang="ru-RU" sz="2000" dirty="0" smtClean="0">
                <a:latin typeface="Times New Roman" pitchFamily="18" charset="0"/>
                <a:cs typeface="Times New Roman" pitchFamily="18" charset="0"/>
              </a:rPr>
              <a:t> лизис </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апоптозды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тудырады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pic>
        <p:nvPicPr>
          <p:cNvPr id="7170" name="Picture 2" descr="C:\Users\Айсымбат\Desktop\unnamed.png"/>
          <p:cNvPicPr>
            <a:picLocks noChangeAspect="1" noChangeArrowheads="1"/>
          </p:cNvPicPr>
          <p:nvPr/>
        </p:nvPicPr>
        <p:blipFill>
          <a:blip r:embed="rId2"/>
          <a:srcRect/>
          <a:stretch>
            <a:fillRect/>
          </a:stretch>
        </p:blipFill>
        <p:spPr bwMode="auto">
          <a:xfrm>
            <a:off x="6988628" y="1240971"/>
            <a:ext cx="5007429" cy="4219303"/>
          </a:xfrm>
          <a:prstGeom prst="rect">
            <a:avLst/>
          </a:prstGeom>
          <a:noFill/>
        </p:spPr>
      </p:pic>
    </p:spTree>
    <p:extLst>
      <p:ext uri="{BB962C8B-B14F-4D97-AF65-F5344CB8AC3E}">
        <p14:creationId xmlns:p14="http://schemas.microsoft.com/office/powerpoint/2010/main" val="1689171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йсымбат\Desktop\slide-55.jpg"/>
          <p:cNvPicPr>
            <a:picLocks noGrp="1" noChangeAspect="1" noChangeArrowheads="1"/>
          </p:cNvPicPr>
          <p:nvPr>
            <p:ph idx="4294967295"/>
          </p:nvPr>
        </p:nvPicPr>
        <p:blipFill>
          <a:blip r:embed="rId2"/>
          <a:srcRect/>
          <a:stretch>
            <a:fillRect/>
          </a:stretch>
        </p:blipFill>
        <p:spPr bwMode="auto">
          <a:xfrm>
            <a:off x="400762" y="330562"/>
            <a:ext cx="11408061" cy="6266181"/>
          </a:xfrm>
          <a:prstGeom prst="rect">
            <a:avLst/>
          </a:prstGeom>
          <a:noFill/>
        </p:spPr>
      </p:pic>
    </p:spTree>
    <p:extLst>
      <p:ext uri="{BB962C8B-B14F-4D97-AF65-F5344CB8AC3E}">
        <p14:creationId xmlns:p14="http://schemas.microsoft.com/office/powerpoint/2010/main" val="3759433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583" y="829977"/>
            <a:ext cx="9771017" cy="1038011"/>
          </a:xfrm>
        </p:spPr>
        <p:txBody>
          <a:bodyPr/>
          <a:lstStyle/>
          <a:p>
            <a:r>
              <a:rPr lang="ru-RU" sz="2400" dirty="0" err="1" smtClean="0">
                <a:latin typeface="Times New Roman" pitchFamily="18" charset="0"/>
                <a:cs typeface="Times New Roman" pitchFamily="18" charset="0"/>
              </a:rPr>
              <a:t>Жасушалық </a:t>
            </a:r>
            <a:r>
              <a:rPr lang="ru-RU" sz="2400" dirty="0" smtClean="0">
                <a:latin typeface="Times New Roman" pitchFamily="18" charset="0"/>
                <a:cs typeface="Times New Roman" pitchFamily="18" charset="0"/>
              </a:rPr>
              <a:t>иммунитет </a:t>
            </a:r>
            <a:r>
              <a:rPr lang="ru-RU" sz="2400" dirty="0" err="1" smtClean="0">
                <a:latin typeface="Times New Roman" pitchFamily="18" charset="0"/>
                <a:cs typeface="Times New Roman" pitchFamily="18" charset="0"/>
              </a:rPr>
              <a:t>жүйесі келесі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тәсілдермен қорғаныс функцияларын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орындайды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Содержимое 2"/>
          <p:cNvSpPr>
            <a:spLocks noGrp="1"/>
          </p:cNvSpPr>
          <p:nvPr>
            <p:ph idx="4294967295"/>
          </p:nvPr>
        </p:nvSpPr>
        <p:spPr>
          <a:xfrm>
            <a:off x="627018" y="2390503"/>
            <a:ext cx="10894422" cy="4467497"/>
          </a:xfrm>
          <a:prstGeom prst="rect">
            <a:avLst/>
          </a:prstGeom>
        </p:spPr>
        <p:txBody>
          <a:bodyPr>
            <a:normAutofit fontScale="92500"/>
          </a:bodyPr>
          <a:lstStyle/>
          <a:p>
            <a:r>
              <a:rPr lang="ru-RU" sz="2200" dirty="0" err="1" smtClean="0">
                <a:latin typeface="Times New Roman" pitchFamily="18" charset="0"/>
                <a:cs typeface="Times New Roman" pitchFamily="18" charset="0"/>
              </a:rPr>
              <a:t>Ерекше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цитоуыттылық Т-лимфоциттерді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белсендіру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жолымен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эпитопа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бетінде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бөтен антигендерді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мысалы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бактериялар</a:t>
            </a:r>
            <a:r>
              <a:rPr lang="ru-RU" sz="2200" dirty="0" smtClean="0">
                <a:latin typeface="Times New Roman" pitchFamily="18" charset="0"/>
                <a:cs typeface="Times New Roman" pitchFamily="18" charset="0"/>
              </a:rPr>
              <a:t> мен </a:t>
            </a:r>
            <a:r>
              <a:rPr lang="ru-RU" sz="2200" dirty="0" err="1" smtClean="0">
                <a:latin typeface="Times New Roman" pitchFamily="18" charset="0"/>
                <a:cs typeface="Times New Roman" pitchFamily="18" charset="0"/>
              </a:rPr>
              <a:t>ісіктердің жасушалары</a:t>
            </a:r>
            <a:r>
              <a:rPr lang="ru-RU" sz="2200" dirty="0" smtClean="0">
                <a:latin typeface="Times New Roman" pitchFamily="18" charset="0"/>
                <a:cs typeface="Times New Roman" pitchFamily="18" charset="0"/>
              </a:rPr>
              <a:t> бар </a:t>
            </a:r>
            <a:r>
              <a:rPr lang="ru-RU" sz="2200" dirty="0" err="1" smtClean="0">
                <a:latin typeface="Times New Roman" pitchFamily="18" charset="0"/>
                <a:cs typeface="Times New Roman" pitchFamily="18" charset="0"/>
              </a:rPr>
              <a:t>вирустармен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жұқтырған жасушаларды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көрсете отырып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соматикалық жасушалардың апоптозын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тудыруы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мүмкін</a:t>
            </a:r>
            <a:r>
              <a:rPr lang="ru-RU" sz="2200" dirty="0" smtClean="0">
                <a:latin typeface="Times New Roman" pitchFamily="18" charset="0"/>
                <a:cs typeface="Times New Roman" pitchFamily="18" charset="0"/>
              </a:rPr>
              <a:t>;</a:t>
            </a:r>
          </a:p>
          <a:p>
            <a:r>
              <a:rPr lang="ru-RU" sz="2200" dirty="0" err="1" smtClean="0">
                <a:latin typeface="Times New Roman" pitchFamily="18" charset="0"/>
                <a:cs typeface="Times New Roman" pitchFamily="18" charset="0"/>
              </a:rPr>
              <a:t>жасушаішілік</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патогендерді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бұзатын макрофагтар</a:t>
            </a:r>
            <a:r>
              <a:rPr lang="ru-RU" sz="2200" dirty="0" smtClean="0">
                <a:latin typeface="Times New Roman" pitchFamily="18" charset="0"/>
                <a:cs typeface="Times New Roman" pitchFamily="18" charset="0"/>
              </a:rPr>
              <a:t> мен </a:t>
            </a:r>
            <a:r>
              <a:rPr lang="ru-RU" sz="2200" dirty="0" err="1" smtClean="0">
                <a:latin typeface="Times New Roman" pitchFamily="18" charset="0"/>
                <a:cs typeface="Times New Roman" pitchFamily="18" charset="0"/>
              </a:rPr>
              <a:t>табиғи киллерлерді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активтендіру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жолымен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басқа тірі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жаратылыстың патологиялық жағдайын тудыруы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мүмкін микроорганизмдер</a:t>
            </a:r>
            <a:r>
              <a:rPr lang="ru-RU" sz="2200" dirty="0" smtClean="0">
                <a:latin typeface="Times New Roman" pitchFamily="18" charset="0"/>
                <a:cs typeface="Times New Roman" pitchFamily="18" charset="0"/>
              </a:rPr>
              <a:t>); </a:t>
            </a:r>
          </a:p>
          <a:p>
            <a:r>
              <a:rPr lang="ru-RU" sz="2200" dirty="0" err="1" smtClean="0">
                <a:latin typeface="Times New Roman" pitchFamily="18" charset="0"/>
                <a:cs typeface="Times New Roman" pitchFamily="18" charset="0"/>
              </a:rPr>
              <a:t>иммундық жүйенің басқа жасушаларына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әсер ететін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цитокиндердің секрециясын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ынталандыру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арқылы бейімделген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иммундық жауапқа және туа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біткен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иммундық жауапқа қатысады.</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1496807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639" y="1074484"/>
            <a:ext cx="5590903" cy="952650"/>
          </a:xfrm>
        </p:spPr>
        <p:txBody>
          <a:bodyPr>
            <a:normAutofit fontScale="90000"/>
          </a:bodyPr>
          <a:lstStyle/>
          <a:p>
            <a:pPr algn="ctr"/>
            <a:r>
              <a:rPr lang="ru-RU" sz="2400" dirty="0" err="1" smtClean="0">
                <a:latin typeface="Times New Roman" pitchFamily="18" charset="0"/>
                <a:cs typeface="Times New Roman" pitchFamily="18" charset="0"/>
              </a:rPr>
              <a:t>Жасушалық иммунитеттің қалыптасуы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дамуында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үш </a:t>
            </a:r>
            <a:r>
              <a:rPr lang="ru-RU" sz="2400" dirty="0" smtClean="0">
                <a:latin typeface="Times New Roman" pitchFamily="18" charset="0"/>
                <a:cs typeface="Times New Roman" pitchFamily="18" charset="0"/>
              </a:rPr>
              <a:t>фаза бар</a:t>
            </a:r>
            <a:r>
              <a:rPr lang="ru-RU" sz="2400" dirty="0" smtClean="0"/>
              <a:t>:</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10828" y="2262266"/>
            <a:ext cx="5722362" cy="3108543"/>
          </a:xfrm>
          <a:prstGeom prst="rect">
            <a:avLst/>
          </a:prstGeom>
          <a:noFill/>
        </p:spPr>
        <p:txBody>
          <a:bodyPr wrap="square" rtlCol="0">
            <a:spAutoFit/>
          </a:bodyPr>
          <a:lstStyle/>
          <a:p>
            <a:pPr>
              <a:buFont typeface="Wingdings" pitchFamily="2" charset="2"/>
              <a:buChar char="v"/>
            </a:pPr>
            <a:r>
              <a:rPr lang="ru-RU" sz="2800" dirty="0" smtClean="0">
                <a:solidFill>
                  <a:schemeClr val="tx2">
                    <a:lumMod val="60000"/>
                    <a:lumOff val="40000"/>
                  </a:schemeClr>
                </a:solidFill>
                <a:latin typeface="Times New Roman" pitchFamily="18" charset="0"/>
                <a:cs typeface="Times New Roman" pitchFamily="18" charset="0"/>
              </a:rPr>
              <a:t> антиген тану; </a:t>
            </a:r>
          </a:p>
          <a:p>
            <a:pPr>
              <a:buFont typeface="Wingdings" pitchFamily="2" charset="2"/>
              <a:buChar char="v"/>
            </a:pPr>
            <a:r>
              <a:rPr lang="ru-RU" sz="2800" dirty="0" smtClean="0">
                <a:solidFill>
                  <a:schemeClr val="tx2">
                    <a:lumMod val="60000"/>
                    <a:lumOff val="40000"/>
                  </a:schemeClr>
                </a:solidFill>
                <a:latin typeface="Times New Roman" pitchFamily="18" charset="0"/>
                <a:cs typeface="Times New Roman" pitchFamily="18" charset="0"/>
              </a:rPr>
              <a:t> </a:t>
            </a:r>
            <a:r>
              <a:rPr lang="ru-RU" sz="2800" dirty="0" err="1" smtClean="0">
                <a:solidFill>
                  <a:schemeClr val="tx2">
                    <a:lumMod val="60000"/>
                    <a:lumOff val="40000"/>
                  </a:schemeClr>
                </a:solidFill>
                <a:latin typeface="Times New Roman" pitchFamily="18" charset="0"/>
                <a:cs typeface="Times New Roman" pitchFamily="18" charset="0"/>
              </a:rPr>
              <a:t>әсерлі жасушалар</a:t>
            </a:r>
            <a:r>
              <a:rPr lang="ru-RU" sz="2800" dirty="0" smtClean="0">
                <a:solidFill>
                  <a:schemeClr val="tx2">
                    <a:lumMod val="60000"/>
                    <a:lumOff val="40000"/>
                  </a:schemeClr>
                </a:solidFill>
                <a:latin typeface="Times New Roman" pitchFamily="18" charset="0"/>
                <a:cs typeface="Times New Roman" pitchFamily="18" charset="0"/>
              </a:rPr>
              <a:t> мен </a:t>
            </a:r>
            <a:r>
              <a:rPr lang="ru-RU" sz="2800" dirty="0" err="1" smtClean="0">
                <a:solidFill>
                  <a:schemeClr val="tx2">
                    <a:lumMod val="60000"/>
                    <a:lumOff val="40000"/>
                  </a:schemeClr>
                </a:solidFill>
                <a:latin typeface="Times New Roman" pitchFamily="18" charset="0"/>
                <a:cs typeface="Times New Roman" pitchFamily="18" charset="0"/>
              </a:rPr>
              <a:t>жад</a:t>
            </a:r>
            <a:r>
              <a:rPr lang="ru-RU" sz="2800" dirty="0" smtClean="0">
                <a:solidFill>
                  <a:schemeClr val="tx2">
                    <a:lumMod val="60000"/>
                    <a:lumOff val="40000"/>
                  </a:schemeClr>
                </a:solidFill>
                <a:latin typeface="Times New Roman" pitchFamily="18" charset="0"/>
                <a:cs typeface="Times New Roman" pitchFamily="18" charset="0"/>
              </a:rPr>
              <a:t> </a:t>
            </a:r>
            <a:r>
              <a:rPr lang="ru-RU" sz="2800" dirty="0" err="1" smtClean="0">
                <a:solidFill>
                  <a:schemeClr val="tx2">
                    <a:lumMod val="60000"/>
                    <a:lumOff val="40000"/>
                  </a:schemeClr>
                </a:solidFill>
                <a:latin typeface="Times New Roman" pitchFamily="18" charset="0"/>
                <a:cs typeface="Times New Roman" pitchFamily="18" charset="0"/>
              </a:rPr>
              <a:t>жасушаларының пайда</a:t>
            </a:r>
            <a:r>
              <a:rPr lang="ru-RU" sz="2800" dirty="0" smtClean="0">
                <a:solidFill>
                  <a:schemeClr val="tx2">
                    <a:lumMod val="60000"/>
                    <a:lumOff val="40000"/>
                  </a:schemeClr>
                </a:solidFill>
                <a:latin typeface="Times New Roman" pitchFamily="18" charset="0"/>
                <a:cs typeface="Times New Roman" pitchFamily="18" charset="0"/>
              </a:rPr>
              <a:t> </a:t>
            </a:r>
            <a:r>
              <a:rPr lang="ru-RU" sz="2800" dirty="0" err="1" smtClean="0">
                <a:solidFill>
                  <a:schemeClr val="tx2">
                    <a:lumMod val="60000"/>
                    <a:lumOff val="40000"/>
                  </a:schemeClr>
                </a:solidFill>
                <a:latin typeface="Times New Roman" pitchFamily="18" charset="0"/>
                <a:cs typeface="Times New Roman" pitchFamily="18" charset="0"/>
              </a:rPr>
              <a:t>болуы</a:t>
            </a:r>
            <a:r>
              <a:rPr lang="ru-RU" sz="2800" dirty="0" smtClean="0">
                <a:solidFill>
                  <a:schemeClr val="tx2">
                    <a:lumMod val="60000"/>
                    <a:lumOff val="40000"/>
                  </a:schemeClr>
                </a:solidFill>
                <a:latin typeface="Times New Roman" pitchFamily="18" charset="0"/>
                <a:cs typeface="Times New Roman" pitchFamily="18" charset="0"/>
              </a:rPr>
              <a:t>; </a:t>
            </a:r>
          </a:p>
          <a:p>
            <a:pPr>
              <a:buFont typeface="Wingdings" pitchFamily="2" charset="2"/>
              <a:buChar char="v"/>
            </a:pPr>
            <a:r>
              <a:rPr lang="ru-RU" sz="2800" dirty="0" smtClean="0">
                <a:solidFill>
                  <a:schemeClr val="tx2">
                    <a:lumMod val="60000"/>
                    <a:lumOff val="40000"/>
                  </a:schemeClr>
                </a:solidFill>
                <a:latin typeface="Times New Roman" pitchFamily="18" charset="0"/>
                <a:cs typeface="Times New Roman" pitchFamily="18" charset="0"/>
              </a:rPr>
              <a:t> </a:t>
            </a:r>
            <a:r>
              <a:rPr lang="ru-RU" sz="2800" dirty="0" err="1" smtClean="0">
                <a:solidFill>
                  <a:schemeClr val="tx2">
                    <a:lumMod val="60000"/>
                    <a:lumOff val="40000"/>
                  </a:schemeClr>
                </a:solidFill>
                <a:latin typeface="Times New Roman" pitchFamily="18" charset="0"/>
                <a:cs typeface="Times New Roman" pitchFamily="18" charset="0"/>
              </a:rPr>
              <a:t>жасушалар-эффекторлар</a:t>
            </a:r>
            <a:r>
              <a:rPr lang="ru-RU" sz="2800" dirty="0" smtClean="0">
                <a:solidFill>
                  <a:schemeClr val="tx2">
                    <a:lumMod val="60000"/>
                    <a:lumOff val="40000"/>
                  </a:schemeClr>
                </a:solidFill>
                <a:latin typeface="Times New Roman" pitchFamily="18" charset="0"/>
                <a:cs typeface="Times New Roman" pitchFamily="18" charset="0"/>
              </a:rPr>
              <a:t> </a:t>
            </a:r>
            <a:r>
              <a:rPr lang="ru-RU" sz="2800" dirty="0" err="1" smtClean="0">
                <a:solidFill>
                  <a:schemeClr val="tx2">
                    <a:lumMod val="60000"/>
                    <a:lumOff val="40000"/>
                  </a:schemeClr>
                </a:solidFill>
                <a:latin typeface="Times New Roman" pitchFamily="18" charset="0"/>
                <a:cs typeface="Times New Roman" pitchFamily="18" charset="0"/>
              </a:rPr>
              <a:t>немесе</a:t>
            </a:r>
            <a:r>
              <a:rPr lang="ru-RU" sz="2800" dirty="0" smtClean="0">
                <a:solidFill>
                  <a:schemeClr val="tx2">
                    <a:lumMod val="60000"/>
                    <a:lumOff val="40000"/>
                  </a:schemeClr>
                </a:solidFill>
                <a:latin typeface="Times New Roman" pitchFamily="18" charset="0"/>
                <a:cs typeface="Times New Roman" pitchFamily="18" charset="0"/>
              </a:rPr>
              <a:t> </a:t>
            </a:r>
            <a:r>
              <a:rPr lang="ru-RU" sz="2800" dirty="0" err="1" smtClean="0">
                <a:solidFill>
                  <a:schemeClr val="tx2">
                    <a:lumMod val="60000"/>
                    <a:lumOff val="40000"/>
                  </a:schemeClr>
                </a:solidFill>
                <a:latin typeface="Times New Roman" pitchFamily="18" charset="0"/>
                <a:cs typeface="Times New Roman" pitchFamily="18" charset="0"/>
              </a:rPr>
              <a:t>олар</a:t>
            </a:r>
            <a:r>
              <a:rPr lang="ru-RU" sz="2800" dirty="0" smtClean="0">
                <a:solidFill>
                  <a:schemeClr val="tx2">
                    <a:lumMod val="60000"/>
                    <a:lumOff val="40000"/>
                  </a:schemeClr>
                </a:solidFill>
                <a:latin typeface="Times New Roman" pitchFamily="18" charset="0"/>
                <a:cs typeface="Times New Roman" pitchFamily="18" charset="0"/>
              </a:rPr>
              <a:t> </a:t>
            </a:r>
            <a:r>
              <a:rPr lang="ru-RU" sz="2800" dirty="0" err="1" smtClean="0">
                <a:solidFill>
                  <a:schemeClr val="tx2">
                    <a:lumMod val="60000"/>
                    <a:lumOff val="40000"/>
                  </a:schemeClr>
                </a:solidFill>
                <a:latin typeface="Times New Roman" pitchFamily="18" charset="0"/>
                <a:cs typeface="Times New Roman" pitchFamily="18" charset="0"/>
              </a:rPr>
              <a:t>синтездейтін</a:t>
            </a:r>
            <a:r>
              <a:rPr lang="ru-RU" sz="2800" dirty="0" smtClean="0">
                <a:solidFill>
                  <a:schemeClr val="tx2">
                    <a:lumMod val="60000"/>
                    <a:lumOff val="40000"/>
                  </a:schemeClr>
                </a:solidFill>
                <a:latin typeface="Times New Roman" pitchFamily="18" charset="0"/>
                <a:cs typeface="Times New Roman" pitchFamily="18" charset="0"/>
              </a:rPr>
              <a:t> </a:t>
            </a:r>
            <a:r>
              <a:rPr lang="ru-RU" sz="2800" dirty="0" err="1" smtClean="0">
                <a:solidFill>
                  <a:schemeClr val="tx2">
                    <a:lumMod val="60000"/>
                    <a:lumOff val="40000"/>
                  </a:schemeClr>
                </a:solidFill>
                <a:latin typeface="Times New Roman" pitchFamily="18" charset="0"/>
                <a:cs typeface="Times New Roman" pitchFamily="18" charset="0"/>
              </a:rPr>
              <a:t>медиаторлардың әсерімен негізделген</a:t>
            </a:r>
            <a:r>
              <a:rPr lang="ru-RU" sz="2800" dirty="0" smtClean="0">
                <a:solidFill>
                  <a:schemeClr val="tx2">
                    <a:lumMod val="60000"/>
                    <a:lumOff val="40000"/>
                  </a:schemeClr>
                </a:solidFill>
                <a:latin typeface="Times New Roman" pitchFamily="18" charset="0"/>
                <a:cs typeface="Times New Roman" pitchFamily="18" charset="0"/>
              </a:rPr>
              <a:t> </a:t>
            </a:r>
            <a:r>
              <a:rPr lang="ru-RU" sz="2800" dirty="0" err="1" smtClean="0">
                <a:solidFill>
                  <a:schemeClr val="tx2">
                    <a:lumMod val="60000"/>
                    <a:lumOff val="40000"/>
                  </a:schemeClr>
                </a:solidFill>
                <a:latin typeface="Times New Roman" pitchFamily="18" charset="0"/>
                <a:cs typeface="Times New Roman" pitchFamily="18" charset="0"/>
              </a:rPr>
              <a:t>эффекторлық фазасы</a:t>
            </a:r>
            <a:r>
              <a:rPr lang="ru-RU" sz="2800" dirty="0" smtClean="0">
                <a:solidFill>
                  <a:schemeClr val="tx2">
                    <a:lumMod val="60000"/>
                    <a:lumOff val="40000"/>
                  </a:schemeClr>
                </a:solidFill>
                <a:latin typeface="Times New Roman" pitchFamily="18" charset="0"/>
                <a:cs typeface="Times New Roman" pitchFamily="18" charset="0"/>
              </a:rPr>
              <a:t>.</a:t>
            </a:r>
            <a:endParaRPr lang="ru-RU" sz="2800" dirty="0">
              <a:solidFill>
                <a:schemeClr val="tx2">
                  <a:lumMod val="60000"/>
                  <a:lumOff val="40000"/>
                </a:schemeClr>
              </a:solidFill>
              <a:latin typeface="Times New Roman" pitchFamily="18" charset="0"/>
              <a:cs typeface="Times New Roman" pitchFamily="18" charset="0"/>
            </a:endParaRPr>
          </a:p>
        </p:txBody>
      </p:sp>
      <p:pic>
        <p:nvPicPr>
          <p:cNvPr id="1026" name="Picture 2" descr="C:\Users\Айсымбат\Desktop\Kletochnyiy-immunitet.jpg"/>
          <p:cNvPicPr>
            <a:picLocks noChangeAspect="1" noChangeArrowheads="1"/>
          </p:cNvPicPr>
          <p:nvPr/>
        </p:nvPicPr>
        <p:blipFill>
          <a:blip r:embed="rId2"/>
          <a:srcRect/>
          <a:stretch>
            <a:fillRect/>
          </a:stretch>
        </p:blipFill>
        <p:spPr bwMode="auto">
          <a:xfrm>
            <a:off x="6779623" y="209006"/>
            <a:ext cx="4990011" cy="6417006"/>
          </a:xfrm>
          <a:prstGeom prst="rect">
            <a:avLst/>
          </a:prstGeom>
          <a:noFill/>
        </p:spPr>
      </p:pic>
    </p:spTree>
    <p:extLst>
      <p:ext uri="{BB962C8B-B14F-4D97-AF65-F5344CB8AC3E}">
        <p14:creationId xmlns:p14="http://schemas.microsoft.com/office/powerpoint/2010/main" val="287466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Айсымбат\Desktop\unnamed.jpg"/>
          <p:cNvPicPr>
            <a:picLocks noGrp="1" noChangeAspect="1" noChangeArrowheads="1"/>
          </p:cNvPicPr>
          <p:nvPr>
            <p:ph idx="4294967295"/>
          </p:nvPr>
        </p:nvPicPr>
        <p:blipFill>
          <a:blip r:embed="rId2"/>
          <a:srcRect/>
          <a:stretch>
            <a:fillRect/>
          </a:stretch>
        </p:blipFill>
        <p:spPr bwMode="auto">
          <a:xfrm>
            <a:off x="339633" y="300446"/>
            <a:ext cx="11495315" cy="6309360"/>
          </a:xfrm>
          <a:prstGeom prst="rect">
            <a:avLst/>
          </a:prstGeom>
          <a:ln>
            <a:noFill/>
          </a:ln>
          <a:effectLst>
            <a:softEdge rad="112500"/>
          </a:effectLst>
        </p:spPr>
      </p:pic>
    </p:spTree>
    <p:extLst>
      <p:ext uri="{BB962C8B-B14F-4D97-AF65-F5344CB8AC3E}">
        <p14:creationId xmlns:p14="http://schemas.microsoft.com/office/powerpoint/2010/main" val="1693230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507682"/>
            <a:ext cx="10364451" cy="877774"/>
          </a:xfrm>
          <a:effectLst>
            <a:outerShdw blurRad="50800" dist="38100" dir="2700000" algn="tl" rotWithShape="0">
              <a:prstClr val="black">
                <a:alpha val="40000"/>
              </a:prstClr>
            </a:outerShdw>
          </a:effectLst>
        </p:spPr>
        <p:txBody>
          <a:bodyPr/>
          <a:lstStyle/>
          <a:p>
            <a:r>
              <a:rPr lang="kk-KZ" b="1" dirty="0" smtClean="0">
                <a:solidFill>
                  <a:srgbClr val="FF0000"/>
                </a:solidFill>
                <a:latin typeface="Times New Roman" panose="02020603050405020304" pitchFamily="18" charset="0"/>
                <a:cs typeface="Times New Roman" panose="02020603050405020304" pitchFamily="18" charset="0"/>
              </a:rPr>
              <a:t>Иммундық механизмдер</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799056"/>
            <a:ext cx="10363826" cy="3424107"/>
          </a:xfrm>
        </p:spPr>
        <p:txBody>
          <a:bodyPr/>
          <a:lstStyle/>
          <a:p>
            <a:endParaRPr lang="ru-RU" dirty="0"/>
          </a:p>
        </p:txBody>
      </p:sp>
      <p:sp>
        <p:nvSpPr>
          <p:cNvPr id="4" name="Скругленный прямоугольник 3"/>
          <p:cNvSpPr/>
          <p:nvPr/>
        </p:nvSpPr>
        <p:spPr>
          <a:xfrm>
            <a:off x="1551709" y="1593272"/>
            <a:ext cx="3477491" cy="3435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Жасушалық иммунитеттің механизмдері:фагацитоз</a:t>
            </a:r>
            <a:endParaRPr lang="ru-RU" sz="2000"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6899563" y="1591240"/>
            <a:ext cx="3491346" cy="3437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Гуморальды иммунитеттің механизмдері:антиген-антидене комплексі</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23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chemeClr val="bg1"/>
                </a:solidFill>
                <a:latin typeface="Times New Roman" panose="02020603050405020304" pitchFamily="18" charset="0"/>
                <a:cs typeface="Times New Roman" panose="02020603050405020304" pitchFamily="18" charset="0"/>
              </a:rPr>
              <a:t>2,1 Иммунитет туралы түсінік</a:t>
            </a:r>
            <a:br>
              <a:rPr lang="kk-KZ" dirty="0" smtClean="0">
                <a:solidFill>
                  <a:schemeClr val="bg1"/>
                </a:solidFill>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4294967295"/>
          </p:nvPr>
        </p:nvSpPr>
        <p:spPr>
          <a:xfrm>
            <a:off x="235132" y="1946366"/>
            <a:ext cx="11652068" cy="4911634"/>
          </a:xfrm>
          <a:prstGeom prst="rect">
            <a:avLst/>
          </a:prstGeom>
        </p:spPr>
        <p:txBody>
          <a:bodyPr>
            <a:normAutofit fontScale="62500" lnSpcReduction="20000"/>
          </a:bodyPr>
          <a:lstStyle/>
          <a:p>
            <a:endParaRPr lang="ru-RU" sz="2200" dirty="0" smtClean="0">
              <a:latin typeface="Times New Roman" pitchFamily="18" charset="0"/>
              <a:cs typeface="Times New Roman" pitchFamily="18" charset="0"/>
            </a:endParaRPr>
          </a:p>
          <a:p>
            <a:pPr lvl="1"/>
            <a:r>
              <a:rPr lang="ru-RU" sz="2200" dirty="0" smtClean="0">
                <a:latin typeface="Times New Roman" pitchFamily="18" charset="0"/>
                <a:cs typeface="Times New Roman" pitchFamily="18" charset="0"/>
              </a:rPr>
              <a:t>Иммунитет (</a:t>
            </a:r>
            <a:r>
              <a:rPr lang="ru-RU" sz="2200" dirty="0" err="1" smtClean="0">
                <a:latin typeface="Times New Roman" pitchFamily="18" charset="0"/>
                <a:cs typeface="Times New Roman" pitchFamily="18" charset="0"/>
              </a:rPr>
              <a:t>латынша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і</a:t>
            </a:r>
            <a:r>
              <a:rPr lang="en-US" sz="2200" dirty="0" smtClean="0">
                <a:latin typeface="Times New Roman" pitchFamily="18" charset="0"/>
                <a:cs typeface="Times New Roman" pitchFamily="18" charset="0"/>
              </a:rPr>
              <a:t>m-</a:t>
            </a:r>
            <a:r>
              <a:rPr lang="en-US" sz="2200" dirty="0" err="1" smtClean="0">
                <a:latin typeface="Times New Roman" pitchFamily="18" charset="0"/>
                <a:cs typeface="Times New Roman" pitchFamily="18" charset="0"/>
              </a:rPr>
              <a:t>mun</a:t>
            </a:r>
            <a:r>
              <a:rPr lang="ru-RU" sz="2200" dirty="0" err="1" smtClean="0">
                <a:latin typeface="Times New Roman" pitchFamily="18" charset="0"/>
                <a:cs typeface="Times New Roman" pitchFamily="18" charset="0"/>
              </a:rPr>
              <a:t>і</a:t>
            </a:r>
            <a:r>
              <a:rPr lang="en-US" sz="2200" dirty="0" err="1" smtClean="0">
                <a:latin typeface="Times New Roman" pitchFamily="18" charset="0"/>
                <a:cs typeface="Times New Roman" pitchFamily="18" charset="0"/>
              </a:rPr>
              <a:t>tas</a:t>
            </a:r>
            <a:r>
              <a:rPr lang="en-US" sz="2200" dirty="0" smtClean="0">
                <a:latin typeface="Times New Roman" pitchFamily="18" charset="0"/>
                <a:cs typeface="Times New Roman" pitchFamily="18" charset="0"/>
              </a:rPr>
              <a:t> – </a:t>
            </a:r>
            <a:r>
              <a:rPr lang="ru-RU" sz="2200" dirty="0" err="1" smtClean="0">
                <a:latin typeface="Times New Roman" pitchFamily="18" charset="0"/>
                <a:cs typeface="Times New Roman" pitchFamily="18" charset="0"/>
              </a:rPr>
              <a:t>босап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шығу, арылу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құтылу</a:t>
            </a:r>
            <a:r>
              <a:rPr lang="ru-RU" sz="2200" dirty="0" smtClean="0">
                <a:latin typeface="Times New Roman" pitchFamily="18" charset="0"/>
                <a:cs typeface="Times New Roman" pitchFamily="18" charset="0"/>
              </a:rPr>
              <a:t>) — </a:t>
            </a:r>
            <a:r>
              <a:rPr lang="ru-RU" sz="2200" dirty="0" err="1" smtClean="0">
                <a:latin typeface="Times New Roman" pitchFamily="18" charset="0"/>
                <a:cs typeface="Times New Roman" pitchFamily="18" charset="0"/>
              </a:rPr>
              <a:t>организмнің антигендік</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қасиеттері </a:t>
            </a:r>
            <a:r>
              <a:rPr lang="ru-RU" sz="2200" dirty="0" smtClean="0">
                <a:latin typeface="Times New Roman" pitchFamily="18" charset="0"/>
                <a:cs typeface="Times New Roman" pitchFamily="18" charset="0"/>
              </a:rPr>
              <a:t>бар </a:t>
            </a:r>
            <a:r>
              <a:rPr lang="ru-RU" sz="2200" dirty="0" err="1" smtClean="0">
                <a:latin typeface="Times New Roman" pitchFamily="18" charset="0"/>
                <a:cs typeface="Times New Roman" pitchFamily="18" charset="0"/>
              </a:rPr>
              <a:t>жұқпалы және жұқпалы емес</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бөгде заттарды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жұқпалы аурулар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қоздырғышын немесе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олар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бөліп шығаратын кейбір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улы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заттарды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қабылдамаушылық қасиеті және оларға қарсы тұру қабілеті</a:t>
            </a:r>
            <a:r>
              <a:rPr lang="ru-RU" sz="2200" dirty="0" smtClean="0">
                <a:latin typeface="Times New Roman" pitchFamily="18" charset="0"/>
                <a:cs typeface="Times New Roman" pitchFamily="18" charset="0"/>
              </a:rPr>
              <a:t>.</a:t>
            </a:r>
          </a:p>
          <a:p>
            <a:pPr lvl="1"/>
            <a:r>
              <a:rPr lang="ru-RU" sz="2200" dirty="0" err="1" smtClean="0">
                <a:latin typeface="Times New Roman" pitchFamily="18" charset="0"/>
                <a:cs typeface="Times New Roman" pitchFamily="18" charset="0"/>
              </a:rPr>
              <a:t>Иммунитетті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пайда</a:t>
            </a:r>
            <a:r>
              <a:rPr lang="ru-RU" sz="2200" dirty="0" smtClean="0">
                <a:latin typeface="Times New Roman" pitchFamily="18" charset="0"/>
                <a:cs typeface="Times New Roman" pitchFamily="18" charset="0"/>
              </a:rPr>
              <a:t> болу </a:t>
            </a:r>
            <a:r>
              <a:rPr lang="ru-RU" sz="2200" dirty="0" err="1" smtClean="0">
                <a:latin typeface="Times New Roman" pitchFamily="18" charset="0"/>
                <a:cs typeface="Times New Roman" pitchFamily="18" charset="0"/>
              </a:rPr>
              <a:t>орнына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әрекет механизміне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байланысты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негізінен</a:t>
            </a:r>
            <a:r>
              <a:rPr lang="ru-RU" sz="2200" dirty="0" smtClean="0">
                <a:latin typeface="Times New Roman" pitchFamily="18" charset="0"/>
                <a:cs typeface="Times New Roman" pitchFamily="18" charset="0"/>
              </a:rPr>
              <a:t> 3 </a:t>
            </a:r>
            <a:r>
              <a:rPr lang="ru-RU" sz="2200" dirty="0" err="1" smtClean="0">
                <a:latin typeface="Times New Roman" pitchFamily="18" charset="0"/>
                <a:cs typeface="Times New Roman" pitchFamily="18" charset="0"/>
              </a:rPr>
              <a:t>топқа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бөлінеді</a:t>
            </a:r>
            <a:r>
              <a:rPr lang="ru-RU" sz="2200" dirty="0" smtClean="0">
                <a:latin typeface="Times New Roman" pitchFamily="18" charset="0"/>
                <a:cs typeface="Times New Roman" pitchFamily="18" charset="0"/>
              </a:rPr>
              <a:t>:</a:t>
            </a:r>
          </a:p>
          <a:p>
            <a:pPr lvl="1">
              <a:buFont typeface="Wingdings" pitchFamily="2" charset="2"/>
              <a:buChar char="v"/>
            </a:pPr>
            <a:r>
              <a:rPr lang="ru-RU" sz="2200" dirty="0" smtClean="0">
                <a:latin typeface="Times New Roman" pitchFamily="18" charset="0"/>
                <a:cs typeface="Times New Roman" pitchFamily="18" charset="0"/>
              </a:rPr>
              <a:t>  1.Жасушалы</a:t>
            </a:r>
          </a:p>
          <a:p>
            <a:pPr lvl="1">
              <a:buFont typeface="Wingdings" pitchFamily="2" charset="2"/>
              <a:buChar char="v"/>
            </a:pP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2.Гуморалдық</a:t>
            </a:r>
            <a:endParaRPr lang="ru-RU" sz="2200" dirty="0" smtClean="0">
              <a:latin typeface="Times New Roman" pitchFamily="18" charset="0"/>
              <a:cs typeface="Times New Roman" pitchFamily="18" charset="0"/>
            </a:endParaRPr>
          </a:p>
          <a:p>
            <a:pPr lvl="1">
              <a:buFont typeface="Wingdings" pitchFamily="2" charset="2"/>
              <a:buChar char="v"/>
            </a:pP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3.Молекулалық</a:t>
            </a:r>
            <a:endParaRPr lang="ru-RU" sz="2200" dirty="0" smtClean="0">
              <a:latin typeface="Times New Roman" pitchFamily="18" charset="0"/>
              <a:cs typeface="Times New Roman" pitchFamily="18" charset="0"/>
            </a:endParaRPr>
          </a:p>
          <a:p>
            <a:pPr lvl="1"/>
            <a:r>
              <a:rPr lang="ru-RU" sz="2200" dirty="0" err="1" smtClean="0">
                <a:latin typeface="Times New Roman" pitchFamily="18" charset="0"/>
                <a:cs typeface="Times New Roman" pitchFamily="18" charset="0"/>
              </a:rPr>
              <a:t>Жасушалық </a:t>
            </a:r>
            <a:r>
              <a:rPr lang="ru-RU" sz="2200" dirty="0" smtClean="0">
                <a:latin typeface="Times New Roman" pitchFamily="18" charset="0"/>
                <a:cs typeface="Times New Roman" pitchFamily="18" charset="0"/>
              </a:rPr>
              <a:t>иммунитет  — </a:t>
            </a:r>
            <a:r>
              <a:rPr lang="ru-RU" sz="2200" dirty="0" err="1" smtClean="0">
                <a:latin typeface="Times New Roman" pitchFamily="18" charset="0"/>
                <a:cs typeface="Times New Roman" pitchFamily="18" charset="0"/>
              </a:rPr>
              <a:t>бұл иммунитет</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түрінде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антидене</a:t>
            </a:r>
            <a:r>
              <a:rPr lang="ru-RU" sz="2200" dirty="0" smtClean="0">
                <a:latin typeface="Times New Roman" pitchFamily="18" charset="0"/>
                <a:cs typeface="Times New Roman" pitchFamily="18" charset="0"/>
              </a:rPr>
              <a:t> де комплемент </a:t>
            </a:r>
            <a:r>
              <a:rPr lang="ru-RU" sz="2200" dirty="0" err="1" smtClean="0">
                <a:latin typeface="Times New Roman" pitchFamily="18" charset="0"/>
                <a:cs typeface="Times New Roman" pitchFamily="18" charset="0"/>
              </a:rPr>
              <a:t>жүйесіде қатыспайды</a:t>
            </a:r>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Жасушалық </a:t>
            </a:r>
            <a:r>
              <a:rPr lang="ru-RU" sz="2200" dirty="0" smtClean="0">
                <a:latin typeface="Times New Roman" pitchFamily="18" charset="0"/>
                <a:cs typeface="Times New Roman" pitchFamily="18" charset="0"/>
              </a:rPr>
              <a:t>иммунитет </a:t>
            </a:r>
            <a:r>
              <a:rPr lang="ru-RU" sz="2200" dirty="0" err="1" smtClean="0">
                <a:latin typeface="Times New Roman" pitchFamily="18" charset="0"/>
                <a:cs typeface="Times New Roman" pitchFamily="18" charset="0"/>
              </a:rPr>
              <a:t>кезінде</a:t>
            </a:r>
            <a:r>
              <a:rPr lang="ru-RU" sz="2200" dirty="0" smtClean="0">
                <a:latin typeface="Times New Roman" pitchFamily="18" charset="0"/>
                <a:cs typeface="Times New Roman" pitchFamily="18" charset="0"/>
              </a:rPr>
              <a:t> макрофагтар,</a:t>
            </a:r>
            <a:r>
              <a:rPr lang="ru-RU" sz="2200" dirty="0" err="1" smtClean="0">
                <a:latin typeface="Times New Roman" pitchFamily="18" charset="0"/>
                <a:cs typeface="Times New Roman" pitchFamily="18" charset="0"/>
              </a:rPr>
              <a:t>табиғи киллерлер,антиген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спецификалық</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цитотоксикалық </a:t>
            </a:r>
            <a:r>
              <a:rPr lang="ru-RU" sz="2200" dirty="0" smtClean="0">
                <a:latin typeface="Times New Roman" pitchFamily="18" charset="0"/>
                <a:cs typeface="Times New Roman" pitchFamily="18" charset="0"/>
              </a:rPr>
              <a:t>Т </a:t>
            </a:r>
            <a:r>
              <a:rPr lang="ru-RU" sz="2200" dirty="0" err="1" smtClean="0">
                <a:latin typeface="Times New Roman" pitchFamily="18" charset="0"/>
                <a:cs typeface="Times New Roman" pitchFamily="18" charset="0"/>
              </a:rPr>
              <a:t>лимфоциттер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белсенеді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және антигенге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қарсы жауап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ретінде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цитокиндер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түзіледі</a:t>
            </a:r>
            <a:r>
              <a:rPr lang="ru-RU" sz="2200" dirty="0" smtClean="0">
                <a:latin typeface="Times New Roman" pitchFamily="18" charset="0"/>
                <a:cs typeface="Times New Roman" pitchFamily="18" charset="0"/>
              </a:rPr>
              <a:t>.</a:t>
            </a:r>
          </a:p>
          <a:p>
            <a:pPr lvl="1"/>
            <a:r>
              <a:rPr lang="ru-RU" sz="2200" dirty="0" smtClean="0">
                <a:latin typeface="Times New Roman" pitchFamily="18" charset="0"/>
                <a:cs typeface="Times New Roman" pitchFamily="18" charset="0"/>
              </a:rPr>
              <a:t>Т </a:t>
            </a:r>
            <a:r>
              <a:rPr lang="ru-RU" sz="2200" dirty="0" err="1" smtClean="0">
                <a:latin typeface="Times New Roman" pitchFamily="18" charset="0"/>
                <a:cs typeface="Times New Roman" pitchFamily="18" charset="0"/>
              </a:rPr>
              <a:t>лимфоциттер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бұл-жасушалық иммунитетке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жауап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беретін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лимфоциттердің субпопуляциясы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Субпопуляция</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құрамына:</a:t>
            </a:r>
            <a:endParaRPr lang="ru-RU" sz="2200" dirty="0" smtClean="0">
              <a:latin typeface="Times New Roman" pitchFamily="18" charset="0"/>
              <a:cs typeface="Times New Roman" pitchFamily="18" charset="0"/>
            </a:endParaRPr>
          </a:p>
          <a:p>
            <a:pPr>
              <a:buNone/>
            </a:pPr>
            <a:r>
              <a:rPr lang="ru-RU" sz="2200" dirty="0" smtClean="0">
                <a:latin typeface="Times New Roman" pitchFamily="18" charset="0"/>
                <a:cs typeface="Times New Roman" pitchFamily="18" charset="0"/>
              </a:rPr>
              <a:t>1.Т </a:t>
            </a:r>
            <a:r>
              <a:rPr lang="ru-RU" sz="2200" dirty="0" err="1" smtClean="0">
                <a:latin typeface="Times New Roman" pitchFamily="18" charset="0"/>
                <a:cs typeface="Times New Roman" pitchFamily="18" charset="0"/>
              </a:rPr>
              <a:t>хелперлер</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Th1,Th2,Th3,Th9Th17,Th22);</a:t>
            </a:r>
            <a:endParaRPr lang="kk-KZ"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2.</a:t>
            </a:r>
            <a:r>
              <a:rPr lang="ru-RU" sz="2200" dirty="0" smtClean="0">
                <a:latin typeface="Times New Roman" pitchFamily="18" charset="0"/>
                <a:cs typeface="Times New Roman" pitchFamily="18" charset="0"/>
              </a:rPr>
              <a:t>Т </a:t>
            </a:r>
            <a:r>
              <a:rPr lang="ru-RU" sz="2200" dirty="0" err="1" smtClean="0">
                <a:latin typeface="Times New Roman" pitchFamily="18" charset="0"/>
                <a:cs typeface="Times New Roman" pitchFamily="18" charset="0"/>
              </a:rPr>
              <a:t>киллерлер</a:t>
            </a:r>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цитотоксикалық </a:t>
            </a:r>
            <a:r>
              <a:rPr lang="ru-RU" sz="2200" dirty="0" smtClean="0">
                <a:latin typeface="Times New Roman" pitchFamily="18" charset="0"/>
                <a:cs typeface="Times New Roman" pitchFamily="18" charset="0"/>
              </a:rPr>
              <a:t>Т </a:t>
            </a:r>
            <a:r>
              <a:rPr lang="ru-RU" sz="2200" dirty="0" err="1" smtClean="0">
                <a:latin typeface="Times New Roman" pitchFamily="18" charset="0"/>
                <a:cs typeface="Times New Roman" pitchFamily="18" charset="0"/>
              </a:rPr>
              <a:t>лимфоциттер</a:t>
            </a:r>
            <a:r>
              <a:rPr lang="ru-RU" sz="2200" dirty="0" smtClean="0">
                <a:latin typeface="Times New Roman" pitchFamily="18" charset="0"/>
                <a:cs typeface="Times New Roman" pitchFamily="18" charset="0"/>
              </a:rPr>
              <a:t> );</a:t>
            </a:r>
          </a:p>
          <a:p>
            <a:pPr>
              <a:buNone/>
            </a:pPr>
            <a:r>
              <a:rPr lang="ru-RU" sz="2200" dirty="0" smtClean="0">
                <a:latin typeface="Times New Roman" pitchFamily="18" charset="0"/>
                <a:cs typeface="Times New Roman" pitchFamily="18" charset="0"/>
              </a:rPr>
              <a:t>3.Т </a:t>
            </a:r>
            <a:r>
              <a:rPr lang="ru-RU" sz="2200" dirty="0" err="1" smtClean="0">
                <a:latin typeface="Times New Roman" pitchFamily="18" charset="0"/>
                <a:cs typeface="Times New Roman" pitchFamily="18" charset="0"/>
              </a:rPr>
              <a:t>супрессорлар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және эффекторлар,регуляторлар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жатады</a:t>
            </a:r>
            <a:r>
              <a:rPr lang="ru-RU" sz="2200" dirty="0" smtClean="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405640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614538"/>
          </a:xfrm>
        </p:spPr>
        <p:txBody>
          <a:bodyPr/>
          <a:lstStyle/>
          <a:p>
            <a:r>
              <a:rPr lang="kk-KZ" b="1" dirty="0" smtClean="0">
                <a:solidFill>
                  <a:srgbClr val="FF0000"/>
                </a:solidFill>
                <a:latin typeface="Times New Roman" panose="02020603050405020304" pitchFamily="18" charset="0"/>
                <a:cs typeface="Times New Roman" panose="02020603050405020304" pitchFamily="18" charset="0"/>
              </a:rPr>
              <a:t>Гуморальды иммунитет</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3" y="1593274"/>
            <a:ext cx="10585499" cy="4599708"/>
          </a:xfrm>
        </p:spPr>
        <p:txBody>
          <a:bodyPr>
            <a:normAutofit/>
          </a:bodyPr>
          <a:lstStyle/>
          <a:p>
            <a:pPr>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Гуморальды иммунитет жүйесі-антигендерге қарсы антидене синтездеу қызметін атқаратын арнайы жүйесі болып табылады.Оның функционалдық белсенділігі иммуниттің т-жүйесі және мононуклеарлы фагоциттер жүйесімен тығыз қарым-қатынасуына  байланысты болады.</a:t>
            </a:r>
          </a:p>
          <a:p>
            <a:pPr>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Ең алғаш гкморальды жүйенің орталық мүшесі құстарда табылған,ол </a:t>
            </a:r>
            <a:r>
              <a:rPr lang="en-US" b="1" dirty="0" smtClean="0">
                <a:latin typeface="Times New Roman" panose="02020603050405020304" pitchFamily="18" charset="0"/>
                <a:cs typeface="Times New Roman" panose="02020603050405020304" pitchFamily="18" charset="0"/>
              </a:rPr>
              <a:t>bursa </a:t>
            </a:r>
            <a:r>
              <a:rPr lang="en-US" b="1" dirty="0" err="1" smtClean="0">
                <a:latin typeface="Times New Roman" panose="02020603050405020304" pitchFamily="18" charset="0"/>
                <a:cs typeface="Times New Roman" panose="02020603050405020304" pitchFamily="18" charset="0"/>
              </a:rPr>
              <a:t>fubricius</a:t>
            </a:r>
            <a:r>
              <a:rPr lang="kk-KZ" b="1"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мүшесі , сол себептен </a:t>
            </a:r>
            <a:r>
              <a:rPr lang="en-US" dirty="0" smtClean="0">
                <a:latin typeface="Times New Roman" panose="02020603050405020304" pitchFamily="18" charset="0"/>
                <a:cs typeface="Times New Roman" panose="02020603050405020304" pitchFamily="18" charset="0"/>
              </a:rPr>
              <a:t>bursa</a:t>
            </a:r>
            <a:r>
              <a:rPr lang="kk-KZ" dirty="0" smtClean="0">
                <a:latin typeface="Times New Roman" panose="02020603050405020304" pitchFamily="18" charset="0"/>
                <a:cs typeface="Times New Roman" panose="02020603050405020304" pitchFamily="18" charset="0"/>
              </a:rPr>
              <a:t>-дағы лимфациттер </a:t>
            </a:r>
            <a:r>
              <a:rPr lang="kk-KZ" i="1" dirty="0" smtClean="0">
                <a:latin typeface="Times New Roman" panose="02020603050405020304" pitchFamily="18" charset="0"/>
                <a:cs typeface="Times New Roman" panose="02020603050405020304" pitchFamily="18" charset="0"/>
              </a:rPr>
              <a:t>в-лимфоциттер</a:t>
            </a:r>
            <a:r>
              <a:rPr lang="kk-KZ" dirty="0" smtClean="0">
                <a:latin typeface="Times New Roman" panose="02020603050405020304" pitchFamily="18" charset="0"/>
                <a:cs typeface="Times New Roman" panose="02020603050405020304" pitchFamily="18" charset="0"/>
              </a:rPr>
              <a:t> деп, ал гуморальды иммунитет жүйесі </a:t>
            </a:r>
            <a:r>
              <a:rPr lang="kk-KZ" i="1" dirty="0" smtClean="0">
                <a:latin typeface="Times New Roman" panose="02020603050405020304" pitchFamily="18" charset="0"/>
                <a:cs typeface="Times New Roman" panose="02020603050405020304" pitchFamily="18" charset="0"/>
              </a:rPr>
              <a:t>в-жүйесі</a:t>
            </a:r>
            <a:r>
              <a:rPr lang="kk-KZ" dirty="0" smtClean="0">
                <a:latin typeface="Times New Roman" panose="02020603050405020304" pitchFamily="18" charset="0"/>
                <a:cs typeface="Times New Roman" panose="02020603050405020304" pitchFamily="18" charset="0"/>
              </a:rPr>
              <a:t> деп аталған.сүтқоректілерде аналогы эмбрионалды кезеңде-бауырдағы қан ошаұтары,ал постнаталды кезеңде –сүйек кемігі болып табылған.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149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614538"/>
          </a:xfrm>
        </p:spPr>
        <p:txBody>
          <a:bodyPr/>
          <a:lstStyle/>
          <a:p>
            <a:r>
              <a:rPr lang="kk-KZ" b="1" dirty="0" smtClean="0">
                <a:solidFill>
                  <a:srgbClr val="FF0000"/>
                </a:solidFill>
                <a:latin typeface="Times New Roman" panose="02020603050405020304" pitchFamily="18" charset="0"/>
                <a:cs typeface="Times New Roman" panose="02020603050405020304" pitchFamily="18" charset="0"/>
              </a:rPr>
              <a:t>В-жүйесі</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468582"/>
            <a:ext cx="10363826" cy="4322617"/>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lstStyle/>
          <a:p>
            <a:r>
              <a:rPr lang="kk-KZ" dirty="0" smtClean="0">
                <a:latin typeface="Times New Roman" panose="02020603050405020304" pitchFamily="18" charset="0"/>
                <a:cs typeface="Times New Roman" panose="02020603050405020304" pitchFamily="18" charset="0"/>
              </a:rPr>
              <a:t>В-жүйесі шеткері мүшелеріне көкбауырдың ,лимфа түйіндердің және басқа </a:t>
            </a:r>
            <a:r>
              <a:rPr lang="ru-RU" dirty="0" smtClean="0">
                <a:latin typeface="Times New Roman" panose="02020603050405020304" pitchFamily="18" charset="0"/>
                <a:cs typeface="Times New Roman" panose="02020603050405020304" pitchFamily="18" charset="0"/>
              </a:rPr>
              <a:t>(</a:t>
            </a:r>
            <a:r>
              <a:rPr lang="kk-KZ" dirty="0" smtClean="0">
                <a:latin typeface="Times New Roman" panose="02020603050405020304" pitchFamily="18" charset="0"/>
                <a:cs typeface="Times New Roman" panose="02020603050405020304" pitchFamily="18" charset="0"/>
              </a:rPr>
              <a:t>бадамша бездер,аденоидтар,ішектің табақшалары,аппендикс)  лимфоидтық түзілімдерінің тимустәуелсіз аймақтары жатады.бұл в-лимфоциттердің көп шоғырланған аймақтары,ал тимустәуелді аймақтарда қан айналым арқылы айырша безден көшкен т-лимфоциттер орналасқан.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73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4063" y="596178"/>
            <a:ext cx="6789355" cy="5777345"/>
          </a:xfrm>
        </p:spPr>
        <p:txBody>
          <a:bodyPr>
            <a:normAutofit lnSpcReduction="10000"/>
          </a:bodyPr>
          <a:lstStyle/>
          <a:p>
            <a:r>
              <a:rPr lang="kk-KZ" dirty="0" smtClean="0">
                <a:latin typeface="Times New Roman" panose="02020603050405020304" pitchFamily="18" charset="0"/>
                <a:cs typeface="Times New Roman" panose="02020603050405020304" pitchFamily="18" charset="0"/>
              </a:rPr>
              <a:t>Шеткері қанда барлық лимфоциттердің арасында в-лимфоциттер 20-30 пайыз құрайды.негізінде ол бастапқы даму кезеңінен сүйек кемігінде өтіп , шеткері лимфа мүшелерінде орналасқантолық жетілмеген жасушалардан тұрады.Лимфоидтық мүшелерде антигенмен байланысудан кейін,в-лимфоциттер соңғы дифференцияланудан өтіп,антигенге қарсы антидене түзілу қабілетіне ие.</a:t>
            </a:r>
          </a:p>
          <a:p>
            <a:r>
              <a:rPr lang="kk-KZ" i="1" dirty="0" smtClean="0">
                <a:solidFill>
                  <a:srgbClr val="FF0000"/>
                </a:solidFill>
                <a:latin typeface="Times New Roman" panose="02020603050405020304" pitchFamily="18" charset="0"/>
                <a:cs typeface="Times New Roman" panose="02020603050405020304" pitchFamily="18" charset="0"/>
              </a:rPr>
              <a:t>Ең біріншіден, гуморальды иммунитет жүйесі жасушадан тыс бактерия мен вирустарға қарсы белсенді болады, сондықтан оның негізгі қызметі инфекцияға қарсы иммунитет құру болып табылады.</a:t>
            </a:r>
            <a:endParaRPr lang="ru-RU" i="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622473" y="596178"/>
            <a:ext cx="5237018" cy="4336040"/>
          </a:xfrm>
          <a:prstGeom prst="rect">
            <a:avLst/>
          </a:prstGeom>
        </p:spPr>
      </p:pic>
      <p:sp>
        <p:nvSpPr>
          <p:cNvPr id="5" name="TextBox 4"/>
          <p:cNvSpPr txBox="1"/>
          <p:nvPr/>
        </p:nvSpPr>
        <p:spPr>
          <a:xfrm>
            <a:off x="7703127" y="5126182"/>
            <a:ext cx="3325091" cy="369332"/>
          </a:xfrm>
          <a:prstGeom prst="rect">
            <a:avLst/>
          </a:prstGeom>
          <a:noFill/>
        </p:spPr>
        <p:txBody>
          <a:bodyPr wrap="square" rtlCol="0">
            <a:spAutoFit/>
          </a:bodyPr>
          <a:lstStyle/>
          <a:p>
            <a:pPr algn="ctr"/>
            <a:r>
              <a:rPr lang="kk-KZ" dirty="0" smtClean="0">
                <a:latin typeface="Times New Roman" panose="02020603050405020304" pitchFamily="18" charset="0"/>
                <a:cs typeface="Times New Roman" panose="02020603050405020304" pitchFamily="18" charset="0"/>
              </a:rPr>
              <a:t>В-лимфоцит</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0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836210"/>
          </a:xfrm>
        </p:spPr>
        <p:txBody>
          <a:bodyPr>
            <a:normAutofit/>
          </a:bodyPr>
          <a:lstStyle/>
          <a:p>
            <a:r>
              <a:rPr lang="kk-KZ" sz="4000" b="1" dirty="0" smtClean="0">
                <a:solidFill>
                  <a:srgbClr val="FF0000"/>
                </a:solidFill>
                <a:latin typeface="Times New Roman" panose="02020603050405020304" pitchFamily="18" charset="0"/>
                <a:cs typeface="Times New Roman" panose="02020603050405020304" pitchFamily="18" charset="0"/>
              </a:rPr>
              <a:t>Жоспар:</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690256"/>
            <a:ext cx="10363826" cy="4447308"/>
          </a:xfrm>
        </p:spPr>
        <p:txBody>
          <a:bodyPr/>
          <a:lstStyle/>
          <a:p>
            <a:r>
              <a:rPr lang="kk-KZ" b="1" i="1" dirty="0" smtClean="0">
                <a:latin typeface="Times New Roman" panose="02020603050405020304" pitchFamily="18" charset="0"/>
                <a:cs typeface="Times New Roman" panose="02020603050405020304" pitchFamily="18" charset="0"/>
              </a:rPr>
              <a:t>Кіріспе</a:t>
            </a:r>
          </a:p>
          <a:p>
            <a:r>
              <a:rPr lang="kk-KZ" b="1" i="1" dirty="0" smtClean="0">
                <a:latin typeface="Times New Roman" panose="02020603050405020304" pitchFamily="18" charset="0"/>
                <a:cs typeface="Times New Roman" panose="02020603050405020304" pitchFamily="18" charset="0"/>
              </a:rPr>
              <a:t>Негізгі бөлім </a:t>
            </a:r>
          </a:p>
          <a:p>
            <a:pPr marL="0" indent="0">
              <a:buNone/>
            </a:pPr>
            <a:r>
              <a:rPr lang="kk-KZ" dirty="0" smtClean="0">
                <a:latin typeface="Times New Roman" panose="02020603050405020304" pitchFamily="18" charset="0"/>
                <a:cs typeface="Times New Roman" panose="02020603050405020304" pitchFamily="18" charset="0"/>
              </a:rPr>
              <a:t>Гуморальды иммунитет</a:t>
            </a:r>
          </a:p>
          <a:p>
            <a:pPr marL="0" indent="0">
              <a:buNone/>
            </a:pPr>
            <a:r>
              <a:rPr lang="kk-KZ" dirty="0" smtClean="0">
                <a:latin typeface="Times New Roman" panose="02020603050405020304" pitchFamily="18" charset="0"/>
                <a:cs typeface="Times New Roman" panose="02020603050405020304" pitchFamily="18" charset="0"/>
              </a:rPr>
              <a:t>В-жүйесі</a:t>
            </a:r>
          </a:p>
          <a:p>
            <a:pPr marL="0" indent="0">
              <a:buNone/>
            </a:pPr>
            <a:r>
              <a:rPr lang="kk-KZ" dirty="0" smtClean="0">
                <a:latin typeface="Times New Roman" panose="02020603050405020304" pitchFamily="18" charset="0"/>
                <a:cs typeface="Times New Roman" panose="02020603050405020304" pitchFamily="18" charset="0"/>
              </a:rPr>
              <a:t>Антиденелер</a:t>
            </a:r>
          </a:p>
          <a:p>
            <a:r>
              <a:rPr lang="kk-KZ" b="1" i="1" dirty="0" smtClean="0">
                <a:latin typeface="Times New Roman" panose="02020603050405020304" pitchFamily="18" charset="0"/>
                <a:cs typeface="Times New Roman" panose="02020603050405020304" pitchFamily="18" charset="0"/>
              </a:rPr>
              <a:t>Қорытынды </a:t>
            </a:r>
          </a:p>
          <a:p>
            <a:r>
              <a:rPr lang="kk-KZ" b="1" i="1" dirty="0" smtClean="0">
                <a:latin typeface="Times New Roman" panose="02020603050405020304" pitchFamily="18" charset="0"/>
                <a:cs typeface="Times New Roman" panose="02020603050405020304" pitchFamily="18" charset="0"/>
              </a:rPr>
              <a:t>Пайдаланылған әдебиеттер</a:t>
            </a:r>
          </a:p>
          <a:p>
            <a:endParaRPr lang="ru-RU" b="1" i="1" dirty="0"/>
          </a:p>
        </p:txBody>
      </p:sp>
    </p:spTree>
    <p:extLst>
      <p:ext uri="{BB962C8B-B14F-4D97-AF65-F5344CB8AC3E}">
        <p14:creationId xmlns:p14="http://schemas.microsoft.com/office/powerpoint/2010/main" val="371074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p:txBody>
          <a:bodyPr/>
          <a:lstStyle/>
          <a:p>
            <a:endParaRPr lang="ru-RU"/>
          </a:p>
        </p:txBody>
      </p:sp>
      <p:pic>
        <p:nvPicPr>
          <p:cNvPr id="4" name="Рисунок 3"/>
          <p:cNvPicPr>
            <a:picLocks noChangeAspect="1"/>
          </p:cNvPicPr>
          <p:nvPr/>
        </p:nvPicPr>
        <p:blipFill>
          <a:blip r:embed="rId2"/>
          <a:stretch>
            <a:fillRect/>
          </a:stretch>
        </p:blipFill>
        <p:spPr>
          <a:xfrm>
            <a:off x="5888181" y="2590798"/>
            <a:ext cx="5629039" cy="3438831"/>
          </a:xfrm>
          <a:prstGeom prst="rect">
            <a:avLst/>
          </a:prstGeom>
        </p:spPr>
      </p:pic>
      <p:pic>
        <p:nvPicPr>
          <p:cNvPr id="5" name="Рисунок 4"/>
          <p:cNvPicPr>
            <a:picLocks noChangeAspect="1"/>
          </p:cNvPicPr>
          <p:nvPr/>
        </p:nvPicPr>
        <p:blipFill>
          <a:blip r:embed="rId3"/>
          <a:stretch>
            <a:fillRect/>
          </a:stretch>
        </p:blipFill>
        <p:spPr>
          <a:xfrm>
            <a:off x="360218" y="618517"/>
            <a:ext cx="5527964" cy="3662538"/>
          </a:xfrm>
          <a:prstGeom prst="rect">
            <a:avLst/>
          </a:prstGeom>
        </p:spPr>
      </p:pic>
      <p:sp>
        <p:nvSpPr>
          <p:cNvPr id="6" name="TextBox 5"/>
          <p:cNvSpPr txBox="1"/>
          <p:nvPr/>
        </p:nvSpPr>
        <p:spPr>
          <a:xfrm>
            <a:off x="3089564" y="6029629"/>
            <a:ext cx="4461163" cy="371171"/>
          </a:xfrm>
          <a:prstGeom prst="rect">
            <a:avLst/>
          </a:prstGeom>
          <a:noFill/>
        </p:spPr>
        <p:txBody>
          <a:bodyPr wrap="square" rtlCol="0">
            <a:spAutoFit/>
          </a:bodyPr>
          <a:lstStyle/>
          <a:p>
            <a:pPr algn="ctr"/>
            <a:r>
              <a:rPr lang="kk-KZ" dirty="0" smtClean="0">
                <a:latin typeface="Times New Roman" panose="02020603050405020304" pitchFamily="18" charset="0"/>
                <a:cs typeface="Times New Roman" panose="02020603050405020304" pitchFamily="18" charset="0"/>
              </a:rPr>
              <a:t>В-лимфоциттердің дифференцировкасы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97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327" y="360218"/>
            <a:ext cx="10889673" cy="1814946"/>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txBody>
          <a:bodyPr>
            <a:normAutofit fontScale="90000"/>
          </a:bodyPr>
          <a:lstStyle/>
          <a:p>
            <a:r>
              <a:rPr lang="kk-KZ" dirty="0" smtClean="0">
                <a:solidFill>
                  <a:srgbClr val="FF0000"/>
                </a:solidFill>
                <a:latin typeface="Times New Roman" panose="02020603050405020304" pitchFamily="18" charset="0"/>
                <a:cs typeface="Times New Roman" panose="02020603050405020304" pitchFamily="18" charset="0"/>
              </a:rPr>
              <a:t>Инфекцияға қарсы иммунитетте қорғаныстық әсер ету механизмі бойынша ерекшеленетін антиденелердің бірнеше топтары болады:</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540327" y="2175164"/>
            <a:ext cx="10737273" cy="3616035"/>
          </a:xfrm>
        </p:spPr>
        <p:txBody>
          <a:bodyPr/>
          <a:lstStyle/>
          <a:p>
            <a:endParaRPr lang="ru-RU" dirty="0"/>
          </a:p>
        </p:txBody>
      </p:sp>
      <p:sp>
        <p:nvSpPr>
          <p:cNvPr id="4" name="Скругленная прямоугольная выноска 3"/>
          <p:cNvSpPr/>
          <p:nvPr/>
        </p:nvSpPr>
        <p:spPr>
          <a:xfrm>
            <a:off x="609601" y="3283528"/>
            <a:ext cx="3131126" cy="2286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Бактериалдық токсиндерді бейтараптаушы антиденелер</a:t>
            </a:r>
            <a:endParaRPr lang="ru-RU" dirty="0">
              <a:latin typeface="Times New Roman" panose="02020603050405020304" pitchFamily="18" charset="0"/>
              <a:cs typeface="Times New Roman" panose="02020603050405020304" pitchFamily="18" charset="0"/>
            </a:endParaRPr>
          </a:p>
        </p:txBody>
      </p:sp>
      <p:sp>
        <p:nvSpPr>
          <p:cNvPr id="5" name="Скругленная прямоугольная выноска 4"/>
          <p:cNvSpPr/>
          <p:nvPr/>
        </p:nvSpPr>
        <p:spPr>
          <a:xfrm>
            <a:off x="4267200" y="2410691"/>
            <a:ext cx="3352801" cy="2286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Вирустық жасушаға жабысуына қарсы,вирусты бейтараптаушы антиденелер</a:t>
            </a:r>
            <a:endParaRPr lang="ru-RU" dirty="0">
              <a:latin typeface="Times New Roman" panose="02020603050405020304" pitchFamily="18" charset="0"/>
              <a:cs typeface="Times New Roman" panose="02020603050405020304" pitchFamily="18" charset="0"/>
            </a:endParaRPr>
          </a:p>
        </p:txBody>
      </p:sp>
      <p:sp>
        <p:nvSpPr>
          <p:cNvPr id="6" name="Скругленная прямоугольная выноска 5"/>
          <p:cNvSpPr/>
          <p:nvPr/>
        </p:nvSpPr>
        <p:spPr>
          <a:xfrm>
            <a:off x="7924802" y="3283528"/>
            <a:ext cx="3435927" cy="2286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Комплемент қабысуымен бактерияның жойылуын шақырушы антиденелер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16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sp>
        <p:nvSpPr>
          <p:cNvPr id="4" name="Скругленная прямоугольная выноска 3"/>
          <p:cNvSpPr/>
          <p:nvPr/>
        </p:nvSpPr>
        <p:spPr>
          <a:xfrm>
            <a:off x="1703484" y="374073"/>
            <a:ext cx="3491971" cy="252152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Қоздырғышты опсонизациялаушы және оның ферменттік жүйесін басушы антиденелер</a:t>
            </a:r>
            <a:endParaRPr lang="ru-RU" sz="2000" dirty="0">
              <a:latin typeface="Times New Roman" panose="02020603050405020304" pitchFamily="18" charset="0"/>
              <a:cs typeface="Times New Roman" panose="02020603050405020304" pitchFamily="18" charset="0"/>
            </a:endParaRPr>
          </a:p>
        </p:txBody>
      </p:sp>
      <p:sp>
        <p:nvSpPr>
          <p:cNvPr id="5" name="Скругленная прямоугольная выноска 4"/>
          <p:cNvSpPr/>
          <p:nvPr/>
        </p:nvSpPr>
        <p:spPr>
          <a:xfrm>
            <a:off x="6539344" y="374073"/>
            <a:ext cx="3574473" cy="252152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Макрофагтарды опсонизациялаушы және фагацитозды күшейтуші антиденелер</a:t>
            </a:r>
            <a:endParaRPr lang="ru-RU" sz="2000" dirty="0">
              <a:latin typeface="Times New Roman" panose="02020603050405020304" pitchFamily="18" charset="0"/>
              <a:cs typeface="Times New Roman" panose="02020603050405020304" pitchFamily="18" charset="0"/>
            </a:endParaRPr>
          </a:p>
        </p:txBody>
      </p:sp>
      <p:sp>
        <p:nvSpPr>
          <p:cNvPr id="6" name="Скругленная прямоугольная выноска 5"/>
          <p:cNvSpPr/>
          <p:nvPr/>
        </p:nvSpPr>
        <p:spPr>
          <a:xfrm>
            <a:off x="913774" y="3560618"/>
            <a:ext cx="3553690" cy="25769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Еритін антигенмен комплекс түзіп,комплементтің активтенуінің есебінен қан тамырларының өткізгіштігінің жоғарылауын шақырып және жедел қабыну белгілерінің дамуына қатысушы антиденелер</a:t>
            </a:r>
            <a:endParaRPr lang="ru-RU" dirty="0">
              <a:latin typeface="Times New Roman" panose="02020603050405020304" pitchFamily="18" charset="0"/>
              <a:cs typeface="Times New Roman" panose="02020603050405020304" pitchFamily="18" charset="0"/>
            </a:endParaRPr>
          </a:p>
        </p:txBody>
      </p:sp>
      <p:sp>
        <p:nvSpPr>
          <p:cNvPr id="7" name="Скругленная прямоугольная выноска 6"/>
          <p:cNvSpPr/>
          <p:nvPr/>
        </p:nvSpPr>
        <p:spPr>
          <a:xfrm>
            <a:off x="5874327" y="3380509"/>
            <a:ext cx="3726873" cy="27016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Гельминттерге қарсы полиморфты ядролы лейкоциттердің цитотоксикалық әсері күшейтуші антиденелер</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83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745" y="466117"/>
            <a:ext cx="10681855" cy="65610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txBody>
          <a:bodyPr/>
          <a:lstStyle/>
          <a:p>
            <a:r>
              <a:rPr lang="kk-KZ" b="1" dirty="0" smtClean="0">
                <a:solidFill>
                  <a:srgbClr val="FF0000"/>
                </a:solidFill>
                <a:latin typeface="Times New Roman" panose="02020603050405020304" pitchFamily="18" charset="0"/>
                <a:cs typeface="Times New Roman" panose="02020603050405020304" pitchFamily="18" charset="0"/>
              </a:rPr>
              <a:t>Гуморальды иммунитетті құрайды</a:t>
            </a:r>
            <a:r>
              <a:rPr lang="kk-KZ" dirty="0" smtClean="0"/>
              <a:t>:</a:t>
            </a:r>
            <a:endParaRPr lang="ru-RU" dirty="0"/>
          </a:p>
        </p:txBody>
      </p:sp>
      <p:sp>
        <p:nvSpPr>
          <p:cNvPr id="3" name="Объект 2"/>
          <p:cNvSpPr>
            <a:spLocks noGrp="1"/>
          </p:cNvSpPr>
          <p:nvPr>
            <p:ph sz="quarter" idx="13"/>
          </p:nvPr>
        </p:nvSpPr>
        <p:spPr>
          <a:xfrm>
            <a:off x="913774" y="1579418"/>
            <a:ext cx="10363826" cy="4211781"/>
          </a:xfrm>
        </p:spPr>
        <p:txBody>
          <a:bodyPr/>
          <a:lstStyle/>
          <a:p>
            <a:endParaRPr lang="ru-RU" dirty="0"/>
          </a:p>
        </p:txBody>
      </p:sp>
      <p:sp>
        <p:nvSpPr>
          <p:cNvPr id="4" name="Стрелка вправо 3"/>
          <p:cNvSpPr/>
          <p:nvPr/>
        </p:nvSpPr>
        <p:spPr>
          <a:xfrm>
            <a:off x="401781" y="1316180"/>
            <a:ext cx="3366655" cy="2382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В-лимфоцит рецепторлары арқылы спецификалық антигендерді таниды</a:t>
            </a:r>
            <a:endParaRPr lang="ru-RU" dirty="0">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4280429" y="1316181"/>
            <a:ext cx="3214880" cy="2507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В-лимфоцит Т-хелпермен байланысқа түсіп плазмоцитке және есте сақтау клеткасына айналады</a:t>
            </a:r>
            <a:endParaRPr lang="ru-RU" dirty="0">
              <a:latin typeface="Times New Roman" panose="02020603050405020304" pitchFamily="18" charset="0"/>
              <a:cs typeface="Times New Roman" panose="02020603050405020304" pitchFamily="18" charset="0"/>
            </a:endParaRPr>
          </a:p>
        </p:txBody>
      </p:sp>
      <p:sp>
        <p:nvSpPr>
          <p:cNvPr id="6" name="Стрелка вправо 5"/>
          <p:cNvSpPr/>
          <p:nvPr/>
        </p:nvSpPr>
        <p:spPr>
          <a:xfrm>
            <a:off x="7931727" y="1316180"/>
            <a:ext cx="3650673" cy="270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Есте сақтау клеткасы қайтадан кірген антигенге қарсы өте күшті иммундық жауапты қамтамасыз етеді</a:t>
            </a:r>
            <a:endParaRPr lang="ru-RU" dirty="0">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1811794" y="3685308"/>
            <a:ext cx="3269673" cy="2576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Плазмоцитте антигенмен байланысқа түскенде антидене түзетін арнайы рецепторлар бар</a:t>
            </a:r>
            <a:endParaRPr lang="ru-RU" dirty="0">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6383482" y="3823855"/>
            <a:ext cx="3314700" cy="242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Антидене антигенмен әрекеттесіп антидене-антиген комплексін түзеді</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64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4" name="Рисунок 3"/>
          <p:cNvPicPr>
            <a:picLocks noChangeAspect="1"/>
          </p:cNvPicPr>
          <p:nvPr/>
        </p:nvPicPr>
        <p:blipFill>
          <a:blip r:embed="rId2"/>
          <a:stretch>
            <a:fillRect/>
          </a:stretch>
        </p:blipFill>
        <p:spPr>
          <a:xfrm>
            <a:off x="589154" y="282285"/>
            <a:ext cx="11013065" cy="5855278"/>
          </a:xfrm>
          <a:prstGeom prst="rect">
            <a:avLst/>
          </a:prstGeom>
        </p:spPr>
      </p:pic>
      <p:sp>
        <p:nvSpPr>
          <p:cNvPr id="5" name="TextBox 4"/>
          <p:cNvSpPr txBox="1"/>
          <p:nvPr/>
        </p:nvSpPr>
        <p:spPr>
          <a:xfrm>
            <a:off x="3048000" y="6234545"/>
            <a:ext cx="6650182" cy="369332"/>
          </a:xfrm>
          <a:prstGeom prst="rect">
            <a:avLst/>
          </a:prstGeom>
          <a:noFill/>
        </p:spPr>
        <p:txBody>
          <a:bodyPr wrap="square" rtlCol="0">
            <a:spAutoFit/>
          </a:bodyPr>
          <a:lstStyle/>
          <a:p>
            <a:pPr algn="ctr"/>
            <a:r>
              <a:rPr lang="kk-KZ" dirty="0" smtClean="0">
                <a:latin typeface="Times New Roman" panose="02020603050405020304" pitchFamily="18" charset="0"/>
                <a:cs typeface="Times New Roman" panose="02020603050405020304" pitchFamily="18" charset="0"/>
              </a:rPr>
              <a:t>Гуморальды иммунитет механизмы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27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4" name="Рисунок 3"/>
          <p:cNvPicPr>
            <a:picLocks noChangeAspect="1"/>
          </p:cNvPicPr>
          <p:nvPr/>
        </p:nvPicPr>
        <p:blipFill>
          <a:blip r:embed="rId2"/>
          <a:stretch>
            <a:fillRect/>
          </a:stretch>
        </p:blipFill>
        <p:spPr>
          <a:xfrm>
            <a:off x="655180" y="146771"/>
            <a:ext cx="10881014" cy="6392574"/>
          </a:xfrm>
          <a:prstGeom prst="rect">
            <a:avLst/>
          </a:prstGeom>
        </p:spPr>
      </p:pic>
    </p:spTree>
    <p:extLst>
      <p:ext uri="{BB962C8B-B14F-4D97-AF65-F5344CB8AC3E}">
        <p14:creationId xmlns:p14="http://schemas.microsoft.com/office/powerpoint/2010/main" val="122473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3825" cy="114101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txBody>
          <a:bodyPr>
            <a:normAutofit fontScale="90000"/>
          </a:bodyPr>
          <a:lstStyle/>
          <a:p>
            <a:r>
              <a:rPr lang="kk-KZ" b="1" dirty="0" smtClean="0">
                <a:solidFill>
                  <a:srgbClr val="FF0000"/>
                </a:solidFill>
                <a:latin typeface="Times New Roman" panose="02020603050405020304" pitchFamily="18" charset="0"/>
                <a:cs typeface="Times New Roman" panose="02020603050405020304" pitchFamily="18" charset="0"/>
              </a:rPr>
              <a:t>Антиген-антидене комплексі түзілген соң пайда болатын реакциялар:</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759528"/>
            <a:ext cx="10363826" cy="4031672"/>
          </a:xfrm>
        </p:spPr>
        <p:txBody>
          <a:bodyPr>
            <a:normAutofit/>
          </a:bodyPr>
          <a:lstStyle/>
          <a:p>
            <a:r>
              <a:rPr lang="kk-KZ" sz="2400" dirty="0" smtClean="0">
                <a:latin typeface="Times New Roman" panose="02020603050405020304" pitchFamily="18" charset="0"/>
                <a:cs typeface="Times New Roman" panose="02020603050405020304" pitchFamily="18" charset="0"/>
              </a:rPr>
              <a:t>Антигендердің дезактивациясы</a:t>
            </a:r>
          </a:p>
          <a:p>
            <a:r>
              <a:rPr lang="kk-KZ" sz="2400" dirty="0" smtClean="0">
                <a:latin typeface="Times New Roman" panose="02020603050405020304" pitchFamily="18" charset="0"/>
                <a:cs typeface="Times New Roman" panose="02020603050405020304" pitchFamily="18" charset="0"/>
              </a:rPr>
              <a:t>Антигендердің жабысуы</a:t>
            </a:r>
          </a:p>
          <a:p>
            <a:r>
              <a:rPr lang="kk-KZ" sz="2400" dirty="0" smtClean="0">
                <a:latin typeface="Times New Roman" panose="02020603050405020304" pitchFamily="18" charset="0"/>
                <a:cs typeface="Times New Roman" panose="02020603050405020304" pitchFamily="18" charset="0"/>
              </a:rPr>
              <a:t>Ерігіш антмгендердің түсуі</a:t>
            </a:r>
          </a:p>
          <a:p>
            <a:r>
              <a:rPr lang="kk-KZ" sz="2400" dirty="0" smtClean="0">
                <a:latin typeface="Times New Roman" panose="02020603050405020304" pitchFamily="18" charset="0"/>
                <a:cs typeface="Times New Roman" panose="02020603050405020304" pitchFamily="18" charset="0"/>
              </a:rPr>
              <a:t>Химиялық активтілігін жоғалтқан антигеннің конформациясының өзгеруі</a:t>
            </a:r>
          </a:p>
          <a:p>
            <a:r>
              <a:rPr lang="kk-KZ" sz="2400" dirty="0" smtClean="0">
                <a:latin typeface="Times New Roman" panose="02020603050405020304" pitchFamily="18" charset="0"/>
                <a:cs typeface="Times New Roman" panose="02020603050405020304" pitchFamily="18" charset="0"/>
              </a:rPr>
              <a:t>Фагациттерді тарту</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17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4" name="Рисунок 3"/>
          <p:cNvPicPr>
            <a:picLocks noChangeAspect="1"/>
          </p:cNvPicPr>
          <p:nvPr/>
        </p:nvPicPr>
        <p:blipFill>
          <a:blip r:embed="rId2"/>
          <a:stretch>
            <a:fillRect/>
          </a:stretch>
        </p:blipFill>
        <p:spPr>
          <a:xfrm>
            <a:off x="775854" y="270164"/>
            <a:ext cx="10252364" cy="6435436"/>
          </a:xfrm>
          <a:prstGeom prst="rect">
            <a:avLst/>
          </a:prstGeom>
        </p:spPr>
      </p:pic>
    </p:spTree>
    <p:extLst>
      <p:ext uri="{BB962C8B-B14F-4D97-AF65-F5344CB8AC3E}">
        <p14:creationId xmlns:p14="http://schemas.microsoft.com/office/powerpoint/2010/main" val="293602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4" name="Рисунок 3"/>
          <p:cNvPicPr>
            <a:picLocks noChangeAspect="1"/>
          </p:cNvPicPr>
          <p:nvPr/>
        </p:nvPicPr>
        <p:blipFill>
          <a:blip r:embed="rId2"/>
          <a:stretch>
            <a:fillRect/>
          </a:stretch>
        </p:blipFill>
        <p:spPr>
          <a:xfrm>
            <a:off x="581892" y="152400"/>
            <a:ext cx="10695708" cy="6511635"/>
          </a:xfrm>
          <a:prstGeom prst="rect">
            <a:avLst/>
          </a:prstGeom>
        </p:spPr>
      </p:pic>
    </p:spTree>
    <p:extLst>
      <p:ext uri="{BB962C8B-B14F-4D97-AF65-F5344CB8AC3E}">
        <p14:creationId xmlns:p14="http://schemas.microsoft.com/office/powerpoint/2010/main" val="3410745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08421" y="110836"/>
            <a:ext cx="11375159" cy="959773"/>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txBody>
          <a:bodyPr>
            <a:normAutofit fontScale="90000"/>
          </a:bodyPr>
          <a:lstStyle/>
          <a:p>
            <a:r>
              <a:rPr lang="kk-KZ" b="1" dirty="0" smtClean="0">
                <a:solidFill>
                  <a:srgbClr val="FF0000"/>
                </a:solidFill>
                <a:latin typeface="Times New Roman" panose="02020603050405020304" pitchFamily="18" charset="0"/>
                <a:cs typeface="Times New Roman" panose="02020603050405020304" pitchFamily="18" charset="0"/>
              </a:rPr>
              <a:t>Адамда иммуноглобулиндердің 5 түрі болады:</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quarter" idx="13"/>
          </p:nvPr>
        </p:nvPicPr>
        <p:blipFill>
          <a:blip r:embed="rId2"/>
          <a:stretch>
            <a:fillRect/>
          </a:stretch>
        </p:blipFill>
        <p:spPr>
          <a:xfrm>
            <a:off x="408421" y="1070609"/>
            <a:ext cx="5701434" cy="5357900"/>
          </a:xfrm>
          <a:prstGeom prst="rect">
            <a:avLst/>
          </a:prstGeom>
        </p:spPr>
      </p:pic>
      <p:pic>
        <p:nvPicPr>
          <p:cNvPr id="8" name="Объект 7"/>
          <p:cNvPicPr>
            <a:picLocks noGrp="1" noChangeAspect="1"/>
          </p:cNvPicPr>
          <p:nvPr>
            <p:ph sz="quarter" idx="14"/>
          </p:nvPr>
        </p:nvPicPr>
        <p:blipFill>
          <a:blip r:embed="rId3"/>
          <a:stretch>
            <a:fillRect/>
          </a:stretch>
        </p:blipFill>
        <p:spPr>
          <a:xfrm>
            <a:off x="6109855" y="1070609"/>
            <a:ext cx="5673725" cy="5357900"/>
          </a:xfrm>
          <a:prstGeom prst="rect">
            <a:avLst/>
          </a:prstGeom>
        </p:spPr>
      </p:pic>
    </p:spTree>
    <p:extLst>
      <p:ext uri="{BB962C8B-B14F-4D97-AF65-F5344CB8AC3E}">
        <p14:creationId xmlns:p14="http://schemas.microsoft.com/office/powerpoint/2010/main" val="375029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3372" y="708724"/>
            <a:ext cx="4343400" cy="952650"/>
          </a:xfrm>
        </p:spPr>
        <p:txBody>
          <a:bodyPr/>
          <a:lstStyle/>
          <a:p>
            <a:pPr algn="ctr"/>
            <a:r>
              <a:rPr lang="kk-KZ" sz="5400" dirty="0" smtClean="0">
                <a:solidFill>
                  <a:srgbClr val="FF0000"/>
                </a:solidFill>
                <a:latin typeface="Times New Roman" panose="02020603050405020304" pitchFamily="18" charset="0"/>
                <a:cs typeface="Times New Roman" panose="02020603050405020304" pitchFamily="18" charset="0"/>
              </a:rPr>
              <a:t>Кіріспе</a:t>
            </a:r>
            <a:endParaRPr lang="ru-RU" sz="5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23891" y="1661374"/>
            <a:ext cx="5722362" cy="3970318"/>
          </a:xfrm>
          <a:prstGeom prst="rect">
            <a:avLst/>
          </a:prstGeom>
          <a:noFill/>
        </p:spPr>
        <p:txBody>
          <a:bodyPr wrap="square" rtlCol="0">
            <a:spAutoFit/>
          </a:bodyPr>
          <a:lstStyle/>
          <a:p>
            <a:r>
              <a:rPr lang="kk-KZ" altLang="ru-RU" dirty="0" smtClean="0">
                <a:solidFill>
                  <a:srgbClr val="66FFFF"/>
                </a:solidFill>
                <a:latin typeface="Times New Roman" panose="02020603050405020304" pitchFamily="18" charset="0"/>
                <a:cs typeface="Times New Roman" panose="02020603050405020304" pitchFamily="18" charset="0"/>
              </a:rPr>
              <a:t>Ғалымдар ХІХ ғасырдың соңында иммунитетті белсенді зерттей бастады. Сонда иммунитеттің гуморальды және фагоцитарлық немесе жасушалық теориясы қалыптасты. Жалпы иммунологияның дамуына Луи Пастердің жұмысы әсер етті. Онымен бір мезгілде Эмиль фон Беринг жұмыс істеді,ол дифтерия мен сіреспеге төзімділіктің қалыптасуын осы аурулармен ауырған емделушілерде дәлелдеді.</a:t>
            </a:r>
          </a:p>
          <a:p>
            <a:r>
              <a:rPr lang="kk-KZ" altLang="ru-RU" dirty="0" smtClean="0">
                <a:solidFill>
                  <a:srgbClr val="66FFFF"/>
                </a:solidFill>
                <a:latin typeface="Times New Roman" panose="02020603050405020304" pitchFamily="18" charset="0"/>
                <a:cs typeface="Times New Roman" panose="02020603050405020304" pitchFamily="18" charset="0"/>
              </a:rPr>
              <a:t>Алайда, иммунитеттің ғылыми негізін фагоцитарлы иммунитет теориясын жасаушы Илья Мечников қалады. Ол қандағы фагоциттерді тапты. Бұл сыртқы тітіркендіргіштерге бірінші болып жауап беретін дененің басты қорғаушылары.</a:t>
            </a:r>
          </a:p>
          <a:p>
            <a:endParaRPr lang="ru-RU" dirty="0">
              <a:solidFill>
                <a:schemeClr val="bg1"/>
              </a:solidFill>
              <a:latin typeface="Times New Roman" panose="02020603050405020304" pitchFamily="18" charset="0"/>
              <a:cs typeface="Times New Roman" panose="02020603050405020304" pitchFamily="18" charset="0"/>
            </a:endParaRPr>
          </a:p>
        </p:txBody>
      </p:sp>
      <p:pic>
        <p:nvPicPr>
          <p:cNvPr id="3" name="Picture 2" descr="C:\Users\Айсымбат\Desktop\biologiya-46285-ilya-mechnikov.jpg"/>
          <p:cNvPicPr>
            <a:picLocks noChangeAspect="1" noChangeArrowheads="1"/>
          </p:cNvPicPr>
          <p:nvPr/>
        </p:nvPicPr>
        <p:blipFill>
          <a:blip r:embed="rId2"/>
          <a:srcRect/>
          <a:stretch>
            <a:fillRect/>
          </a:stretch>
        </p:blipFill>
        <p:spPr bwMode="auto">
          <a:xfrm>
            <a:off x="6897187" y="1217839"/>
            <a:ext cx="4781007" cy="4552950"/>
          </a:xfrm>
          <a:prstGeom prst="rect">
            <a:avLst/>
          </a:prstGeom>
          <a:noFill/>
        </p:spPr>
      </p:pic>
      <p:sp>
        <p:nvSpPr>
          <p:cNvPr id="8" name="Прямоугольник 7"/>
          <p:cNvSpPr/>
          <p:nvPr/>
        </p:nvSpPr>
        <p:spPr>
          <a:xfrm>
            <a:off x="7576457" y="6087291"/>
            <a:ext cx="3944983" cy="444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latin typeface="Times New Roman" pitchFamily="18" charset="0"/>
                <a:cs typeface="Times New Roman" pitchFamily="18" charset="0"/>
              </a:rPr>
              <a:t> Илья Мечников</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754599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quarter" idx="13"/>
          </p:nvPr>
        </p:nvPicPr>
        <p:blipFill>
          <a:blip r:embed="rId2"/>
          <a:stretch>
            <a:fillRect/>
          </a:stretch>
        </p:blipFill>
        <p:spPr>
          <a:xfrm>
            <a:off x="477693" y="618517"/>
            <a:ext cx="5673725" cy="5560610"/>
          </a:xfrm>
          <a:prstGeom prst="rect">
            <a:avLst/>
          </a:prstGeom>
        </p:spPr>
      </p:pic>
      <p:pic>
        <p:nvPicPr>
          <p:cNvPr id="6" name="Объект 5"/>
          <p:cNvPicPr>
            <a:picLocks noGrp="1" noChangeAspect="1"/>
          </p:cNvPicPr>
          <p:nvPr>
            <p:ph sz="quarter" idx="14"/>
          </p:nvPr>
        </p:nvPicPr>
        <p:blipFill>
          <a:blip r:embed="rId3"/>
          <a:stretch>
            <a:fillRect/>
          </a:stretch>
        </p:blipFill>
        <p:spPr>
          <a:xfrm>
            <a:off x="6151418" y="618517"/>
            <a:ext cx="5562890" cy="5560610"/>
          </a:xfrm>
          <a:prstGeom prst="rect">
            <a:avLst/>
          </a:prstGeom>
        </p:spPr>
      </p:pic>
    </p:spTree>
    <p:extLst>
      <p:ext uri="{BB962C8B-B14F-4D97-AF65-F5344CB8AC3E}">
        <p14:creationId xmlns:p14="http://schemas.microsoft.com/office/powerpoint/2010/main" val="16746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sp>
        <p:nvSpPr>
          <p:cNvPr id="4" name="Объект 3"/>
          <p:cNvSpPr>
            <a:spLocks noGrp="1"/>
          </p:cNvSpPr>
          <p:nvPr>
            <p:ph sz="quarter" idx="14"/>
          </p:nvPr>
        </p:nvSpPr>
        <p:spPr/>
        <p:txBody>
          <a:bodyPr/>
          <a:lstStyle/>
          <a:p>
            <a:endParaRPr lang="ru-RU"/>
          </a:p>
        </p:txBody>
      </p:sp>
      <p:pic>
        <p:nvPicPr>
          <p:cNvPr id="5" name="Рисунок 4"/>
          <p:cNvPicPr>
            <a:picLocks noChangeAspect="1"/>
          </p:cNvPicPr>
          <p:nvPr/>
        </p:nvPicPr>
        <p:blipFill>
          <a:blip r:embed="rId2"/>
          <a:stretch>
            <a:fillRect/>
          </a:stretch>
        </p:blipFill>
        <p:spPr>
          <a:xfrm>
            <a:off x="554182" y="223405"/>
            <a:ext cx="10931236" cy="6302085"/>
          </a:xfrm>
          <a:prstGeom prst="rect">
            <a:avLst/>
          </a:prstGeom>
        </p:spPr>
      </p:pic>
    </p:spTree>
    <p:extLst>
      <p:ext uri="{BB962C8B-B14F-4D97-AF65-F5344CB8AC3E}">
        <p14:creationId xmlns:p14="http://schemas.microsoft.com/office/powerpoint/2010/main" val="312367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4" name="Рисунок 3"/>
          <p:cNvPicPr>
            <a:picLocks noChangeAspect="1"/>
          </p:cNvPicPr>
          <p:nvPr/>
        </p:nvPicPr>
        <p:blipFill>
          <a:blip r:embed="rId2"/>
          <a:stretch>
            <a:fillRect/>
          </a:stretch>
        </p:blipFill>
        <p:spPr>
          <a:xfrm>
            <a:off x="913774" y="160401"/>
            <a:ext cx="10363826" cy="5769344"/>
          </a:xfrm>
          <a:prstGeom prst="rect">
            <a:avLst/>
          </a:prstGeom>
        </p:spPr>
      </p:pic>
      <p:sp>
        <p:nvSpPr>
          <p:cNvPr id="5" name="TextBox 4"/>
          <p:cNvSpPr txBox="1"/>
          <p:nvPr/>
        </p:nvSpPr>
        <p:spPr>
          <a:xfrm>
            <a:off x="2701636" y="6109855"/>
            <a:ext cx="6428509" cy="369332"/>
          </a:xfrm>
          <a:prstGeom prst="rect">
            <a:avLst/>
          </a:prstGeom>
          <a:noFill/>
        </p:spPr>
        <p:txBody>
          <a:bodyPr wrap="square" rtlCol="0">
            <a:spAutoFit/>
          </a:bodyPr>
          <a:lstStyle/>
          <a:p>
            <a:r>
              <a:rPr lang="kk-KZ" dirty="0" smtClean="0">
                <a:latin typeface="Times New Roman" panose="02020603050405020304" pitchFamily="18" charset="0"/>
                <a:cs typeface="Times New Roman" panose="02020603050405020304" pitchFamily="18" charset="0"/>
              </a:rPr>
              <a:t>Клеткалық және гуморальдық иммунитетің айырмашылығы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377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739228"/>
          </a:xfrm>
        </p:spPr>
        <p:txBody>
          <a:bodyPr/>
          <a:lstStyle/>
          <a:p>
            <a:r>
              <a:rPr lang="kk-KZ" b="1" dirty="0" smtClean="0">
                <a:solidFill>
                  <a:srgbClr val="FF0000"/>
                </a:solidFill>
                <a:latin typeface="Times New Roman" panose="02020603050405020304" pitchFamily="18" charset="0"/>
                <a:cs typeface="Times New Roman" panose="02020603050405020304" pitchFamily="18" charset="0"/>
              </a:rPr>
              <a:t>Қорытынды</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482436"/>
            <a:ext cx="10363826" cy="4308763"/>
          </a:xfrm>
        </p:spPr>
        <p:txBody>
          <a:bodyPr>
            <a:normAutofit/>
          </a:bodyPr>
          <a:lstStyle/>
          <a:p>
            <a:r>
              <a:rPr lang="ru-RU" dirty="0" err="1">
                <a:latin typeface="Times New Roman" panose="02020603050405020304" pitchFamily="18" charset="0"/>
                <a:cs typeface="Times New Roman" panose="02020603050405020304" pitchFamily="18" charset="0"/>
              </a:rPr>
              <a:t>Гуморальды</a:t>
            </a:r>
            <a:r>
              <a:rPr lang="ru-RU" dirty="0">
                <a:latin typeface="Times New Roman" panose="02020603050405020304" pitchFamily="18" charset="0"/>
                <a:cs typeface="Times New Roman" panose="02020603050405020304" pitchFamily="18" charset="0"/>
              </a:rPr>
              <a:t> иммунитет </a:t>
            </a:r>
            <a:r>
              <a:rPr lang="ru-RU" dirty="0" err="1">
                <a:latin typeface="Times New Roman" panose="02020603050405020304" pitchFamily="18" charset="0"/>
                <a:cs typeface="Times New Roman" panose="02020603050405020304" pitchFamily="18" charset="0"/>
              </a:rPr>
              <a:t>жүйесі-антигендерге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антидене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синтездеу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функционалдық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белсенділігі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иммуниттің</a:t>
            </a:r>
            <a:r>
              <a:rPr lang="ru-RU" dirty="0">
                <a:latin typeface="Times New Roman" panose="02020603050405020304" pitchFamily="18" charset="0"/>
                <a:cs typeface="Times New Roman" panose="02020603050405020304" pitchFamily="18" charset="0"/>
              </a:rPr>
              <a:t> т-</a:t>
            </a:r>
            <a:r>
              <a:rPr lang="ru-RU" dirty="0" err="1">
                <a:latin typeface="Times New Roman" panose="02020603050405020304" pitchFamily="18" charset="0"/>
                <a:cs typeface="Times New Roman" panose="02020603050405020304" pitchFamily="18" charset="0"/>
              </a:rPr>
              <a:t>жүйесі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мононуклеарлы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фагоциттер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жүйесімен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тығыз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қарым-қатынасуына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болады</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В-</a:t>
            </a:r>
            <a:r>
              <a:rPr lang="ru-RU" dirty="0" err="1" smtClean="0">
                <a:latin typeface="Times New Roman" panose="02020603050405020304" pitchFamily="18" charset="0"/>
                <a:cs typeface="Times New Roman" panose="02020603050405020304" pitchFamily="18" charset="0"/>
              </a:rPr>
              <a:t>жүйесі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шеткері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көкбауырдың</a:t>
            </a:r>
            <a:r>
              <a:rPr lang="ru-RU" dirty="0">
                <a:latin typeface="Times New Roman" panose="02020603050405020304" pitchFamily="18" charset="0"/>
                <a:cs typeface="Times New Roman" panose="02020603050405020304" pitchFamily="18" charset="0"/>
              </a:rPr>
              <a:t> ,лимфа </a:t>
            </a:r>
            <a:r>
              <a:rPr lang="ru-RU" dirty="0" err="1">
                <a:latin typeface="Times New Roman" panose="02020603050405020304" pitchFamily="18" charset="0"/>
                <a:cs typeface="Times New Roman" panose="02020603050405020304" pitchFamily="18" charset="0"/>
              </a:rPr>
              <a:t>түйіндердің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бадамша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бездер,аденоидтар,ішектің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табақшалары,аппендикс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лимфоидтық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түзілімдерінің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тимустәуелсіз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аймақтары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жатады.бұл</a:t>
            </a:r>
            <a:r>
              <a:rPr lang="ru-RU" dirty="0">
                <a:latin typeface="Times New Roman" panose="02020603050405020304" pitchFamily="18" charset="0"/>
                <a:cs typeface="Times New Roman" panose="02020603050405020304" pitchFamily="18" charset="0"/>
              </a:rPr>
              <a:t> в-</a:t>
            </a:r>
            <a:r>
              <a:rPr lang="ru-RU" dirty="0" err="1">
                <a:latin typeface="Times New Roman" panose="02020603050405020304" pitchFamily="18" charset="0"/>
                <a:cs typeface="Times New Roman" panose="02020603050405020304" pitchFamily="18" charset="0"/>
              </a:rPr>
              <a:t>лимфоциттердің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шоғырланған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аймақтары,ал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тимустәуелді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аймақтарда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айналым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көшкен</a:t>
            </a:r>
            <a:r>
              <a:rPr lang="ru-RU" dirty="0">
                <a:latin typeface="Times New Roman" panose="02020603050405020304" pitchFamily="18" charset="0"/>
                <a:cs typeface="Times New Roman" panose="02020603050405020304" pitchFamily="18" charset="0"/>
              </a:rPr>
              <a:t> т-</a:t>
            </a:r>
            <a:r>
              <a:rPr lang="ru-RU" dirty="0" err="1">
                <a:latin typeface="Times New Roman" panose="02020603050405020304" pitchFamily="18" charset="0"/>
                <a:cs typeface="Times New Roman" panose="02020603050405020304" pitchFamily="18" charset="0"/>
              </a:rPr>
              <a:t>лимфоциттер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орналасқан</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6201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9709" y="618518"/>
            <a:ext cx="10488517" cy="739228"/>
          </a:xfrm>
        </p:spPr>
        <p:txBody>
          <a:bodyPr/>
          <a:lstStyle/>
          <a:p>
            <a:r>
              <a:rPr lang="kk-KZ" b="1" dirty="0" smtClean="0">
                <a:solidFill>
                  <a:srgbClr val="FF0000"/>
                </a:solidFill>
                <a:latin typeface="Times New Roman" panose="02020603050405020304" pitchFamily="18" charset="0"/>
                <a:cs typeface="Times New Roman" panose="02020603050405020304" pitchFamily="18" charset="0"/>
              </a:rPr>
              <a:t>Пайдаланылған әдебиеттер</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745674"/>
            <a:ext cx="10363826" cy="4045526"/>
          </a:xfrm>
        </p:spPr>
        <p:txBody>
          <a:bodyPr/>
          <a:lstStyle/>
          <a:p>
            <a:r>
              <a:rPr lang="en-US" dirty="0">
                <a:hlinkClick r:id="rId2"/>
              </a:rPr>
              <a:t>https://</a:t>
            </a:r>
            <a:r>
              <a:rPr lang="en-US" dirty="0" smtClean="0">
                <a:hlinkClick r:id="rId2"/>
              </a:rPr>
              <a:t>ppt-online.org/27914</a:t>
            </a:r>
            <a:endParaRPr lang="kk-KZ" dirty="0" smtClean="0"/>
          </a:p>
          <a:p>
            <a:r>
              <a:rPr lang="en-US" dirty="0">
                <a:hlinkClick r:id="rId3"/>
              </a:rPr>
              <a:t>https://</a:t>
            </a:r>
            <a:r>
              <a:rPr lang="en-US" dirty="0" smtClean="0">
                <a:hlinkClick r:id="rId3"/>
              </a:rPr>
              <a:t>foxford.ru/wiki/biologiya/mehanizm-immuniteta</a:t>
            </a:r>
            <a:endParaRPr lang="kk-KZ" dirty="0" smtClean="0"/>
          </a:p>
          <a:p>
            <a:r>
              <a:rPr lang="en-US" dirty="0">
                <a:hlinkClick r:id="rId4"/>
              </a:rPr>
              <a:t>https://</a:t>
            </a:r>
            <a:r>
              <a:rPr lang="en-US" dirty="0" smtClean="0">
                <a:hlinkClick r:id="rId4"/>
              </a:rPr>
              <a:t>studopedia.info/5-97086.html</a:t>
            </a:r>
            <a:endParaRPr lang="kk-KZ" dirty="0" smtClean="0"/>
          </a:p>
          <a:p>
            <a:endParaRPr lang="ru-RU" dirty="0"/>
          </a:p>
        </p:txBody>
      </p:sp>
    </p:spTree>
    <p:extLst>
      <p:ext uri="{BB962C8B-B14F-4D97-AF65-F5344CB8AC3E}">
        <p14:creationId xmlns:p14="http://schemas.microsoft.com/office/powerpoint/2010/main" val="1455605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747519" y="1743638"/>
            <a:ext cx="10363826" cy="3424107"/>
          </a:xfrm>
        </p:spPr>
        <p:txBody>
          <a:bodyPr>
            <a:normAutofit/>
          </a:bodyPr>
          <a:lstStyle/>
          <a:p>
            <a:pPr algn="ctr"/>
            <a:r>
              <a:rPr lang="kk-KZ" sz="6600" b="1" dirty="0" smtClean="0">
                <a:solidFill>
                  <a:srgbClr val="FF0000"/>
                </a:solidFill>
                <a:latin typeface="Times New Roman" panose="02020603050405020304" pitchFamily="18" charset="0"/>
                <a:cs typeface="Times New Roman" panose="02020603050405020304" pitchFamily="18" charset="0"/>
              </a:rPr>
              <a:t>Назарларыңызға рахмет!</a:t>
            </a:r>
            <a:endParaRPr lang="ru-RU"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85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149" y="369136"/>
            <a:ext cx="10364451" cy="614538"/>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noAutofit/>
          </a:bodyPr>
          <a:lstStyle/>
          <a:p>
            <a:r>
              <a:rPr lang="kk-KZ" b="1" dirty="0" smtClean="0">
                <a:solidFill>
                  <a:srgbClr val="FF0000"/>
                </a:solidFill>
                <a:latin typeface="Times New Roman" panose="02020603050405020304" pitchFamily="18" charset="0"/>
                <a:cs typeface="Times New Roman" panose="02020603050405020304" pitchFamily="18" charset="0"/>
              </a:rPr>
              <a:t>Кіріспе</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lstStyle/>
          <a:p>
            <a:endParaRPr lang="ru-RU" dirty="0"/>
          </a:p>
        </p:txBody>
      </p:sp>
      <p:pic>
        <p:nvPicPr>
          <p:cNvPr id="4" name="Рисунок 3"/>
          <p:cNvPicPr>
            <a:picLocks noChangeAspect="1"/>
          </p:cNvPicPr>
          <p:nvPr/>
        </p:nvPicPr>
        <p:blipFill rotWithShape="1">
          <a:blip r:embed="rId2"/>
          <a:srcRect l="4005" t="18550" r="1392" b="8178"/>
          <a:stretch/>
        </p:blipFill>
        <p:spPr>
          <a:xfrm>
            <a:off x="913774" y="983674"/>
            <a:ext cx="10363826" cy="5430981"/>
          </a:xfrm>
          <a:prstGeom prst="rect">
            <a:avLst/>
          </a:prstGeom>
        </p:spPr>
      </p:pic>
    </p:spTree>
    <p:extLst>
      <p:ext uri="{BB962C8B-B14F-4D97-AF65-F5344CB8AC3E}">
        <p14:creationId xmlns:p14="http://schemas.microsoft.com/office/powerpoint/2010/main" val="16672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Айсымбат\Desktop\img3.jpg"/>
          <p:cNvPicPr>
            <a:picLocks noChangeAspect="1" noChangeArrowheads="1"/>
          </p:cNvPicPr>
          <p:nvPr/>
        </p:nvPicPr>
        <p:blipFill>
          <a:blip r:embed="rId2"/>
          <a:srcRect/>
          <a:stretch>
            <a:fillRect/>
          </a:stretch>
        </p:blipFill>
        <p:spPr bwMode="auto">
          <a:xfrm>
            <a:off x="352695" y="352698"/>
            <a:ext cx="11547567" cy="6139542"/>
          </a:xfrm>
          <a:prstGeom prst="rect">
            <a:avLst/>
          </a:prstGeom>
          <a:ln>
            <a:noFill/>
          </a:ln>
          <a:effectLst>
            <a:softEdge rad="112500"/>
          </a:effectLst>
        </p:spPr>
      </p:pic>
    </p:spTree>
    <p:extLst>
      <p:ext uri="{BB962C8B-B14F-4D97-AF65-F5344CB8AC3E}">
        <p14:creationId xmlns:p14="http://schemas.microsoft.com/office/powerpoint/2010/main" val="1145969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chemeClr val="bg1"/>
                </a:solidFill>
                <a:latin typeface="Times New Roman" panose="02020603050405020304" pitchFamily="18" charset="0"/>
                <a:cs typeface="Times New Roman" panose="02020603050405020304" pitchFamily="18" charset="0"/>
              </a:rPr>
              <a:t>2,2 Жасушалық иммунитет және оның компоненттері</a:t>
            </a:r>
            <a:br>
              <a:rPr lang="kk-KZ" dirty="0" smtClean="0">
                <a:solidFill>
                  <a:schemeClr val="bg1"/>
                </a:solidFill>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4294967295"/>
          </p:nvPr>
        </p:nvSpPr>
        <p:spPr>
          <a:xfrm>
            <a:off x="418012" y="2416629"/>
            <a:ext cx="11220994" cy="4153988"/>
          </a:xfrm>
          <a:prstGeom prst="rect">
            <a:avLst/>
          </a:prstGeom>
        </p:spPr>
        <p:txBody>
          <a:bodyPr>
            <a:normAutofit fontScale="85000" lnSpcReduction="20000"/>
          </a:bodyPr>
          <a:lstStyle/>
          <a:p>
            <a:r>
              <a:rPr lang="ru-RU" dirty="0" err="1" smtClean="0">
                <a:latin typeface="Times New Roman" pitchFamily="18" charset="0"/>
                <a:cs typeface="Times New Roman" pitchFamily="18" charset="0"/>
              </a:rPr>
              <a:t>Жасушалық иммунитет-адаптивті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иммунитеттің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Лейкоциттер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 барысында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әртүрлі бактериялармен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вирустармен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басқа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бөтен объектілермен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арнайы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жауаптар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үйренеді</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Жасушалық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реакциялары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тимустан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шығатын Т-лимфоциттермен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Тимуспен</a:t>
            </a:r>
            <a:r>
              <a:rPr lang="ru-RU" dirty="0" smtClean="0">
                <a:latin typeface="Times New Roman" pitchFamily="18" charset="0"/>
                <a:cs typeface="Times New Roman" pitchFamily="18" charset="0"/>
              </a:rPr>
              <a:t> Т-лимфоцит </a:t>
            </a:r>
            <a:r>
              <a:rPr lang="ru-RU" dirty="0" err="1" smtClean="0">
                <a:latin typeface="Times New Roman" pitchFamily="18" charset="0"/>
                <a:cs typeface="Times New Roman" pitchFamily="18" charset="0"/>
              </a:rPr>
              <a:t>жасушалық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жүйесін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басқаша айтқанда Т-жүйені құрайды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В-жүйенің қызметін Т-жүйе қадағалайды.</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Т-жүйенің орталық мүшесі айырша</a:t>
            </a:r>
            <a:r>
              <a:rPr lang="ru-RU" dirty="0" smtClean="0">
                <a:latin typeface="Times New Roman" pitchFamily="18" charset="0"/>
                <a:cs typeface="Times New Roman" pitchFamily="18" charset="0"/>
              </a:rPr>
              <a:t> без, </a:t>
            </a:r>
            <a:r>
              <a:rPr lang="ru-RU" dirty="0" err="1" smtClean="0">
                <a:latin typeface="Times New Roman" pitchFamily="18" charset="0"/>
                <a:cs typeface="Times New Roman" pitchFamily="18" charset="0"/>
              </a:rPr>
              <a:t>шеткісі</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көк бауырдың,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түйіндерінің және басқа лимфа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шоғырларының Т-тәуелді аймақтары</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Жасушалық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әрине, басқа жасушаларды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жоятын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фагоциттерде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қалатын микроорганизмдерге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қарсы бағытталған.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вирустармен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инфекцияланған жасушаларға қарсы тиімді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қатар, бұл иммунитеттің түрі әртүрлі саңырауқұлақтар, қарапайымдылар, жасуша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ішіндегі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бактериялар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ісік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қорғануға 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салысады</a:t>
            </a:r>
            <a:r>
              <a:rPr lang="ru-RU" dirty="0" smtClean="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2945149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828" y="1071155"/>
            <a:ext cx="8825659" cy="1105867"/>
          </a:xfrm>
        </p:spPr>
        <p:txBody>
          <a:bodyPr>
            <a:normAutofit fontScale="90000"/>
          </a:bodyPr>
          <a:lstStyle/>
          <a:p>
            <a:r>
              <a:rPr lang="ru-RU" dirty="0" err="1" smtClean="0">
                <a:latin typeface="Times New Roman" pitchFamily="18" charset="0"/>
                <a:cs typeface="Times New Roman" pitchFamily="18" charset="0"/>
              </a:rPr>
              <a:t>Жасушалық иммундық жүйе жұмысы</a:t>
            </a:r>
            <a:r>
              <a:rPr lang="ru-RU" dirty="0" smtClean="0"/>
              <a:t/>
            </a:r>
            <a:br>
              <a:rPr lang="ru-RU" dirty="0" smtClean="0"/>
            </a:br>
            <a:r>
              <a:rPr lang="ru-RU" dirty="0" smtClean="0"/>
              <a:t> </a:t>
            </a:r>
            <a:br>
              <a:rPr lang="ru-RU" dirty="0" smtClean="0"/>
            </a:br>
            <a:endParaRPr lang="ru-RU" dirty="0"/>
          </a:p>
        </p:txBody>
      </p:sp>
      <p:sp>
        <p:nvSpPr>
          <p:cNvPr id="4" name="Прямоугольник 3"/>
          <p:cNvSpPr/>
          <p:nvPr/>
        </p:nvSpPr>
        <p:spPr>
          <a:xfrm>
            <a:off x="587829" y="1998616"/>
            <a:ext cx="4219303" cy="56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Фагоциттік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қасиеті </a:t>
            </a:r>
            <a:r>
              <a:rPr lang="ru-RU" sz="2000" dirty="0" smtClean="0">
                <a:latin typeface="Times New Roman" pitchFamily="18" charset="0"/>
                <a:cs typeface="Times New Roman" pitchFamily="18" charset="0"/>
              </a:rPr>
              <a:t>бар </a:t>
            </a:r>
            <a:r>
              <a:rPr lang="ru-RU" sz="2000" dirty="0" err="1" smtClean="0">
                <a:latin typeface="Times New Roman" pitchFamily="18" charset="0"/>
                <a:cs typeface="Times New Roman" pitchFamily="18" charset="0"/>
              </a:rPr>
              <a:t>Т-лимфоциттер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антигенді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таниды</a:t>
            </a:r>
            <a:endParaRPr lang="ru-RU" sz="2000" dirty="0">
              <a:latin typeface="Times New Roman" pitchFamily="18" charset="0"/>
              <a:cs typeface="Times New Roman" pitchFamily="18" charset="0"/>
            </a:endParaRPr>
          </a:p>
        </p:txBody>
      </p:sp>
      <p:sp>
        <p:nvSpPr>
          <p:cNvPr id="6" name="Прямоугольник 5"/>
          <p:cNvSpPr/>
          <p:nvPr/>
        </p:nvSpPr>
        <p:spPr>
          <a:xfrm>
            <a:off x="587828" y="3174274"/>
            <a:ext cx="4223659"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p>
          <a:p>
            <a:pPr algn="ctr"/>
            <a:r>
              <a:rPr lang="ru-RU" sz="2000" dirty="0" err="1" smtClean="0">
                <a:latin typeface="Times New Roman" pitchFamily="18" charset="0"/>
                <a:cs typeface="Times New Roman" pitchFamily="18" charset="0"/>
              </a:rPr>
              <a:t>ангтигенді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өзіне қарай тартады</a:t>
            </a:r>
            <a:endParaRPr lang="ru-RU" sz="2000" dirty="0" smtClean="0">
              <a:latin typeface="Times New Roman" pitchFamily="18" charset="0"/>
              <a:cs typeface="Times New Roman" pitchFamily="18" charset="0"/>
            </a:endParaRPr>
          </a:p>
          <a:p>
            <a:endParaRPr lang="ru-RU" dirty="0"/>
          </a:p>
        </p:txBody>
      </p:sp>
      <p:sp>
        <p:nvSpPr>
          <p:cNvPr id="7" name="Прямоугольник 6"/>
          <p:cNvSpPr/>
          <p:nvPr/>
        </p:nvSpPr>
        <p:spPr>
          <a:xfrm>
            <a:off x="618308" y="4127864"/>
            <a:ext cx="4214948" cy="378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антиген </a:t>
            </a:r>
            <a:r>
              <a:rPr lang="ru-RU" sz="2000" dirty="0" err="1" smtClean="0">
                <a:latin typeface="Times New Roman" pitchFamily="18" charset="0"/>
                <a:cs typeface="Times New Roman" pitchFamily="18" charset="0"/>
              </a:rPr>
              <a:t>жасушаға енеді</a:t>
            </a:r>
            <a:endParaRPr lang="ru-RU" sz="2000" dirty="0">
              <a:latin typeface="Times New Roman" pitchFamily="18" charset="0"/>
              <a:cs typeface="Times New Roman" pitchFamily="18" charset="0"/>
            </a:endParaRPr>
          </a:p>
        </p:txBody>
      </p:sp>
      <p:sp>
        <p:nvSpPr>
          <p:cNvPr id="8" name="Прямоугольник 7"/>
          <p:cNvSpPr/>
          <p:nvPr/>
        </p:nvSpPr>
        <p:spPr>
          <a:xfrm>
            <a:off x="627018" y="5107576"/>
            <a:ext cx="4219301" cy="613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жасушадағы ыдырату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қасиеті </a:t>
            </a:r>
            <a:r>
              <a:rPr lang="ru-RU" sz="2000" dirty="0" smtClean="0">
                <a:latin typeface="Times New Roman" pitchFamily="18" charset="0"/>
                <a:cs typeface="Times New Roman" pitchFamily="18" charset="0"/>
              </a:rPr>
              <a:t>бар лизосома </a:t>
            </a:r>
            <a:r>
              <a:rPr lang="ru-RU" sz="2000" dirty="0" err="1" smtClean="0">
                <a:latin typeface="Times New Roman" pitchFamily="18" charset="0"/>
                <a:cs typeface="Times New Roman" pitchFamily="18" charset="0"/>
              </a:rPr>
              <a:t>ангигенді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жояды</a:t>
            </a:r>
            <a:endParaRPr lang="ru-RU" sz="2000" dirty="0">
              <a:latin typeface="Times New Roman" pitchFamily="18" charset="0"/>
              <a:cs typeface="Times New Roman" pitchFamily="18" charset="0"/>
            </a:endParaRPr>
          </a:p>
        </p:txBody>
      </p:sp>
      <p:sp>
        <p:nvSpPr>
          <p:cNvPr id="9" name="Прямоугольник 8"/>
          <p:cNvSpPr/>
          <p:nvPr/>
        </p:nvSpPr>
        <p:spPr>
          <a:xfrm>
            <a:off x="679268" y="6309360"/>
            <a:ext cx="4232366" cy="378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 антиген </a:t>
            </a:r>
            <a:r>
              <a:rPr lang="ru-RU" sz="2000" dirty="0" err="1" smtClean="0">
                <a:latin typeface="Times New Roman" pitchFamily="18" charset="0"/>
                <a:cs typeface="Times New Roman" pitchFamily="18" charset="0"/>
              </a:rPr>
              <a:t>қорытылады</a:t>
            </a:r>
            <a:endParaRPr lang="ru-RU" sz="2000" dirty="0">
              <a:latin typeface="Times New Roman" pitchFamily="18" charset="0"/>
              <a:cs typeface="Times New Roman" pitchFamily="18" charset="0"/>
            </a:endParaRPr>
          </a:p>
        </p:txBody>
      </p:sp>
      <p:sp>
        <p:nvSpPr>
          <p:cNvPr id="10" name="Стрелка вниз 9"/>
          <p:cNvSpPr/>
          <p:nvPr/>
        </p:nvSpPr>
        <p:spPr>
          <a:xfrm>
            <a:off x="2534194" y="2599509"/>
            <a:ext cx="404950" cy="548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2529841" y="3566160"/>
            <a:ext cx="422366" cy="531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2538549" y="4545874"/>
            <a:ext cx="400594" cy="526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2560322" y="5747657"/>
            <a:ext cx="391884"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C:\Users\Айсымбат\Desktop\fagocitoz-1.jpg"/>
          <p:cNvPicPr>
            <a:picLocks noChangeAspect="1" noChangeArrowheads="1"/>
          </p:cNvPicPr>
          <p:nvPr/>
        </p:nvPicPr>
        <p:blipFill>
          <a:blip r:embed="rId2"/>
          <a:srcRect/>
          <a:stretch>
            <a:fillRect/>
          </a:stretch>
        </p:blipFill>
        <p:spPr bwMode="auto">
          <a:xfrm>
            <a:off x="5812971" y="2273209"/>
            <a:ext cx="5763851" cy="4258219"/>
          </a:xfrm>
          <a:prstGeom prst="rect">
            <a:avLst/>
          </a:prstGeom>
          <a:noFill/>
        </p:spPr>
      </p:pic>
    </p:spTree>
    <p:extLst>
      <p:ext uri="{BB962C8B-B14F-4D97-AF65-F5344CB8AC3E}">
        <p14:creationId xmlns:p14="http://schemas.microsoft.com/office/powerpoint/2010/main" val="3243369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3372" y="708724"/>
            <a:ext cx="4343400" cy="952650"/>
          </a:xfrm>
        </p:spPr>
        <p:txBody>
          <a:bodyPr>
            <a:normAutofit fontScale="90000"/>
          </a:bodyPr>
          <a:lstStyle/>
          <a:p>
            <a:pPr algn="ctr"/>
            <a:r>
              <a:rPr lang="kk-KZ" sz="5400" dirty="0" smtClean="0">
                <a:solidFill>
                  <a:schemeClr val="bg1"/>
                </a:solidFill>
                <a:latin typeface="Times New Roman" panose="02020603050405020304" pitchFamily="18" charset="0"/>
                <a:cs typeface="Times New Roman" panose="02020603050405020304" pitchFamily="18" charset="0"/>
              </a:rPr>
              <a:t>Клеткалары</a:t>
            </a:r>
            <a:endParaRPr lang="ru-RU" sz="54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23891" y="1661374"/>
            <a:ext cx="5722362" cy="4093428"/>
          </a:xfrm>
          <a:prstGeom prst="rect">
            <a:avLst/>
          </a:prstGeom>
          <a:noFill/>
        </p:spPr>
        <p:txBody>
          <a:bodyPr wrap="square" rtlCol="0">
            <a:spAutoFit/>
          </a:bodyPr>
          <a:lstStyle/>
          <a:p>
            <a:r>
              <a:rPr lang="kk-KZ" altLang="ru-RU" sz="2000" dirty="0" smtClean="0">
                <a:solidFill>
                  <a:srgbClr val="66FFFF"/>
                </a:solidFill>
                <a:latin typeface="Times New Roman" panose="02020603050405020304" pitchFamily="18" charset="0"/>
                <a:cs typeface="Times New Roman" panose="02020603050405020304" pitchFamily="18" charset="0"/>
              </a:rPr>
              <a:t>Иммунитеттің негізгі функциясын арнайы қан жасушалары – лейкоциттер атқарады . Олар сыртқы түрі мен функционалдылығымен ерекшеленеді .Екі функционалдық топ бөлінеді: </a:t>
            </a:r>
          </a:p>
          <a:p>
            <a:pPr>
              <a:buFont typeface="Wingdings" pitchFamily="2" charset="2"/>
              <a:buChar char="v"/>
            </a:pPr>
            <a:r>
              <a:rPr lang="kk-KZ" altLang="ru-RU" sz="2000" dirty="0" smtClean="0">
                <a:solidFill>
                  <a:srgbClr val="66FFFF"/>
                </a:solidFill>
                <a:latin typeface="Times New Roman" panose="02020603050405020304" pitchFamily="18" charset="0"/>
                <a:cs typeface="Times New Roman" panose="02020603050405020304" pitchFamily="18" charset="0"/>
              </a:rPr>
              <a:t>фагоциттер; </a:t>
            </a:r>
          </a:p>
          <a:p>
            <a:pPr>
              <a:buFont typeface="Wingdings" pitchFamily="2" charset="2"/>
              <a:buChar char="v"/>
            </a:pPr>
            <a:r>
              <a:rPr lang="kk-KZ" altLang="ru-RU" sz="2000" dirty="0" smtClean="0">
                <a:solidFill>
                  <a:srgbClr val="66FFFF"/>
                </a:solidFill>
                <a:latin typeface="Times New Roman" panose="02020603050405020304" pitchFamily="18" charset="0"/>
                <a:cs typeface="Times New Roman" panose="02020603050405020304" pitchFamily="18" charset="0"/>
              </a:rPr>
              <a:t>лимфоциттер.</a:t>
            </a:r>
          </a:p>
          <a:p>
            <a:r>
              <a:rPr lang="kk-KZ" altLang="ru-RU" sz="2000" dirty="0" smtClean="0">
                <a:solidFill>
                  <a:srgbClr val="66FFFF"/>
                </a:solidFill>
                <a:latin typeface="Times New Roman" panose="02020603050405020304" pitchFamily="18" charset="0"/>
                <a:cs typeface="Times New Roman" panose="02020603050405020304" pitchFamily="18" charset="0"/>
              </a:rPr>
              <a:t>Фагоциттер үлкен өлшемдермен және қозғалыстылығымен ерекшеленеді. Оларға нейтрофилдер, моноциттер, макрофагтар жатады. Олар спецификалық емес иммунитетті құрайды, яғни кез келген қоздырғыштың әсеріне жауап береді . Фагоциттердің бетінде бөтен объектілерді танитын рецепторлар бар.</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615646" y="6191794"/>
            <a:ext cx="3944983" cy="444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smtClean="0">
                <a:latin typeface="Times New Roman" pitchFamily="18" charset="0"/>
                <a:cs typeface="Times New Roman" pitchFamily="18" charset="0"/>
              </a:rPr>
              <a:t>Фагоциттер</a:t>
            </a:r>
            <a:endParaRPr lang="ru-RU" sz="2800" dirty="0" smtClean="0">
              <a:latin typeface="Times New Roman" pitchFamily="18" charset="0"/>
              <a:cs typeface="Times New Roman" pitchFamily="18" charset="0"/>
            </a:endParaRPr>
          </a:p>
        </p:txBody>
      </p:sp>
      <p:pic>
        <p:nvPicPr>
          <p:cNvPr id="5122" name="Picture 2" descr="C:\Users\Айсымбат\Desktop\biologiya-46285-fagocity.jpg"/>
          <p:cNvPicPr>
            <a:picLocks noChangeAspect="1" noChangeArrowheads="1"/>
          </p:cNvPicPr>
          <p:nvPr/>
        </p:nvPicPr>
        <p:blipFill>
          <a:blip r:embed="rId2"/>
          <a:srcRect/>
          <a:stretch>
            <a:fillRect/>
          </a:stretch>
        </p:blipFill>
        <p:spPr bwMode="auto">
          <a:xfrm>
            <a:off x="6426926" y="3709851"/>
            <a:ext cx="5765074" cy="2348593"/>
          </a:xfrm>
          <a:prstGeom prst="rect">
            <a:avLst/>
          </a:prstGeom>
          <a:ln>
            <a:noFill/>
          </a:ln>
          <a:effectLst>
            <a:softEdge rad="112500"/>
          </a:effectLst>
        </p:spPr>
      </p:pic>
      <p:pic>
        <p:nvPicPr>
          <p:cNvPr id="5123" name="Picture 3" descr="C:\Users\Айсымбат\Desktop\biologiya-46285-limfocity.jpg"/>
          <p:cNvPicPr>
            <a:picLocks noChangeAspect="1" noChangeArrowheads="1"/>
          </p:cNvPicPr>
          <p:nvPr/>
        </p:nvPicPr>
        <p:blipFill>
          <a:blip r:embed="rId3"/>
          <a:srcRect/>
          <a:stretch>
            <a:fillRect/>
          </a:stretch>
        </p:blipFill>
        <p:spPr bwMode="auto">
          <a:xfrm>
            <a:off x="6400800" y="287383"/>
            <a:ext cx="5791200" cy="2638697"/>
          </a:xfrm>
          <a:prstGeom prst="rect">
            <a:avLst/>
          </a:prstGeom>
          <a:ln>
            <a:noFill/>
          </a:ln>
          <a:effectLst>
            <a:softEdge rad="112500"/>
          </a:effectLst>
        </p:spPr>
      </p:pic>
      <p:sp>
        <p:nvSpPr>
          <p:cNvPr id="9" name="Прямоугольник 8"/>
          <p:cNvSpPr/>
          <p:nvPr/>
        </p:nvSpPr>
        <p:spPr>
          <a:xfrm>
            <a:off x="7441474" y="3039290"/>
            <a:ext cx="3944983" cy="444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smtClean="0">
                <a:latin typeface="Times New Roman" pitchFamily="18" charset="0"/>
                <a:cs typeface="Times New Roman" pitchFamily="18" charset="0"/>
              </a:rPr>
              <a:t>Лимфоциттер</a:t>
            </a:r>
            <a:endParaRPr lang="ru-RU"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17292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6143" y="1334802"/>
            <a:ext cx="5722362" cy="3416320"/>
          </a:xfrm>
          <a:prstGeom prst="rect">
            <a:avLst/>
          </a:prstGeom>
          <a:noFill/>
        </p:spPr>
        <p:txBody>
          <a:bodyPr wrap="square" rtlCol="0">
            <a:spAutoFit/>
          </a:bodyPr>
          <a:lstStyle/>
          <a:p>
            <a:r>
              <a:rPr lang="kk-KZ" altLang="ru-RU" sz="2400" dirty="0" smtClean="0">
                <a:solidFill>
                  <a:srgbClr val="66FFFF"/>
                </a:solidFill>
                <a:latin typeface="Times New Roman" panose="02020603050405020304" pitchFamily="18" charset="0"/>
                <a:cs typeface="Times New Roman" panose="02020603050405020304" pitchFamily="18" charset="0"/>
              </a:rPr>
              <a:t>Фагоциттер тек бактериялар мен вирустарды ғана емес, сонымен қатар кез келген бөлшектер – жасушалық құрылымдардың үзілуі, метаболизмнің қатты өнімдері, ескі жасушалар мен т.б. сіңіреді және қорытады. Фагоциттер үзіледі және өледі, ал олардың бөлшектері жаңа фагоциттерді жұтады. Ірің-бір жерде өлі фагоциттердің көп жиналуы.</a:t>
            </a:r>
            <a:endParaRPr lang="ru-RU" sz="2400" dirty="0">
              <a:solidFill>
                <a:schemeClr val="bg1"/>
              </a:solidFill>
              <a:latin typeface="Times New Roman" panose="02020603050405020304" pitchFamily="18" charset="0"/>
              <a:cs typeface="Times New Roman" panose="02020603050405020304" pitchFamily="18" charset="0"/>
            </a:endParaRPr>
          </a:p>
        </p:txBody>
      </p:sp>
      <p:pic>
        <p:nvPicPr>
          <p:cNvPr id="6146" name="Picture 2" descr="C:\Users\Айсымбат\Desktop\image420.jpg"/>
          <p:cNvPicPr>
            <a:picLocks noChangeAspect="1" noChangeArrowheads="1"/>
          </p:cNvPicPr>
          <p:nvPr/>
        </p:nvPicPr>
        <p:blipFill>
          <a:blip r:embed="rId2"/>
          <a:srcRect/>
          <a:stretch>
            <a:fillRect/>
          </a:stretch>
        </p:blipFill>
        <p:spPr bwMode="auto">
          <a:xfrm>
            <a:off x="6574329" y="1281247"/>
            <a:ext cx="5617671" cy="4832170"/>
          </a:xfrm>
          <a:prstGeom prst="rect">
            <a:avLst/>
          </a:prstGeom>
          <a:noFill/>
        </p:spPr>
      </p:pic>
    </p:spTree>
    <p:extLst>
      <p:ext uri="{BB962C8B-B14F-4D97-AF65-F5344CB8AC3E}">
        <p14:creationId xmlns:p14="http://schemas.microsoft.com/office/powerpoint/2010/main" val="1537526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Капля</Template>
  <TotalTime>99</TotalTime>
  <Words>981</Words>
  <Application>Microsoft Office PowerPoint</Application>
  <PresentationFormat>Широкоэкранный</PresentationFormat>
  <Paragraphs>105</Paragraphs>
  <Slides>35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Times New Roman</vt:lpstr>
      <vt:lpstr>Tw Cen MT</vt:lpstr>
      <vt:lpstr>Wingdings</vt:lpstr>
      <vt:lpstr>Капля</vt:lpstr>
      <vt:lpstr>Презентация PowerPoint</vt:lpstr>
      <vt:lpstr>Жоспар:</vt:lpstr>
      <vt:lpstr>Кіріспе</vt:lpstr>
      <vt:lpstr>Кіріспе</vt:lpstr>
      <vt:lpstr>Презентация PowerPoint</vt:lpstr>
      <vt:lpstr>2,2 Жасушалық иммунитет және оның компоненттері </vt:lpstr>
      <vt:lpstr>Жасушалық иммундық жүйе жұмысы   </vt:lpstr>
      <vt:lpstr>Клеткалары</vt:lpstr>
      <vt:lpstr>Презентация PowerPoint</vt:lpstr>
      <vt:lpstr>Презентация PowerPoint</vt:lpstr>
      <vt:lpstr>Презентация PowerPoint</vt:lpstr>
      <vt:lpstr>Жасушалық иммунитет жүйесі келесі тәсілдермен қорғаныс функцияларын орындайды:</vt:lpstr>
      <vt:lpstr>Жасушалық иммунитеттің қалыптасуы мен дамуында үш фаза бар:</vt:lpstr>
      <vt:lpstr>Презентация PowerPoint</vt:lpstr>
      <vt:lpstr>Иммундық механизмдер</vt:lpstr>
      <vt:lpstr>2,1 Иммунитет туралы түсінік </vt:lpstr>
      <vt:lpstr>Гуморальды иммунитет</vt:lpstr>
      <vt:lpstr>В-жүйесі</vt:lpstr>
      <vt:lpstr>Презентация PowerPoint</vt:lpstr>
      <vt:lpstr>Презентация PowerPoint</vt:lpstr>
      <vt:lpstr>Инфекцияға қарсы иммунитетте қорғаныстық әсер ету механизмі бойынша ерекшеленетін антиденелердің бірнеше топтары болады:</vt:lpstr>
      <vt:lpstr>Презентация PowerPoint</vt:lpstr>
      <vt:lpstr>Гуморальды иммунитетті құрайды:</vt:lpstr>
      <vt:lpstr>Презентация PowerPoint</vt:lpstr>
      <vt:lpstr>Презентация PowerPoint</vt:lpstr>
      <vt:lpstr>Антиген-антидене комплексі түзілген соң пайда болатын реакциялар:</vt:lpstr>
      <vt:lpstr>Презентация PowerPoint</vt:lpstr>
      <vt:lpstr>Презентация PowerPoint</vt:lpstr>
      <vt:lpstr>Адамда иммуноглобулиндердің 5 түрі болады:</vt:lpstr>
      <vt:lpstr>Презентация PowerPoint</vt:lpstr>
      <vt:lpstr>Презентация PowerPoint</vt:lpstr>
      <vt:lpstr>Презентация PowerPoint</vt:lpstr>
      <vt:lpstr>Қорытынды</vt:lpstr>
      <vt:lpstr>Пайдаланылған әдебиеттер</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Aruzhan</dc:creator>
  <cp:lastModifiedBy>Атанбаева Гулшат</cp:lastModifiedBy>
  <cp:revision>12</cp:revision>
  <dcterms:created xsi:type="dcterms:W3CDTF">2020-03-15T12:30:55Z</dcterms:created>
  <dcterms:modified xsi:type="dcterms:W3CDTF">2021-09-15T11:37:53Z</dcterms:modified>
</cp:coreProperties>
</file>